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1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1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1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4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1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9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6A65-B8BD-4762-86FB-3805A25F88CD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3960C-25FC-4C48-A2F0-AD34F6907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88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2100" y="1590540"/>
            <a:ext cx="9144000" cy="1254259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sz="5400" dirty="0"/>
              <a:t>Art of the Prehistoric Aegean</a:t>
            </a:r>
            <a:br>
              <a:rPr lang="en-US" sz="5400" dirty="0"/>
            </a:br>
            <a:r>
              <a:rPr lang="en-US" sz="5400" dirty="0"/>
              <a:t>Greece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9100" y="3378737"/>
            <a:ext cx="9144000" cy="3361385"/>
          </a:xfrm>
        </p:spPr>
        <p:txBody>
          <a:bodyPr>
            <a:normAutofit fontScale="92500" lnSpcReduction="20000"/>
          </a:bodyPr>
          <a:lstStyle/>
          <a:p>
            <a:br>
              <a:rPr lang="en-US" dirty="0"/>
            </a:br>
            <a:br>
              <a:rPr lang="en-US" sz="5500" dirty="0"/>
            </a:br>
            <a:r>
              <a:rPr lang="en-US" sz="3300" dirty="0"/>
              <a:t>- Minoan, 1900-1450 BC</a:t>
            </a:r>
            <a:br>
              <a:rPr lang="en-US" sz="3300" dirty="0"/>
            </a:br>
            <a:br>
              <a:rPr lang="en-US" sz="3300" dirty="0"/>
            </a:br>
            <a:r>
              <a:rPr lang="en-US" sz="3300" dirty="0"/>
              <a:t>- Mycenaean, 1600-1200 BC</a:t>
            </a:r>
            <a:br>
              <a:rPr lang="en-US" sz="5500" dirty="0"/>
            </a:br>
            <a:br>
              <a:rPr lang="en-US" sz="5500" dirty="0"/>
            </a:b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311973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Bronze Age in the Aegean (c. 2600-1100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0" y="2780876"/>
            <a:ext cx="10503793" cy="4324620"/>
          </a:xfrm>
        </p:spPr>
        <p:txBody>
          <a:bodyPr/>
          <a:lstStyle/>
          <a:p>
            <a:r>
              <a:rPr lang="en-US" dirty="0"/>
              <a:t>Cyclades- Cyclades islands</a:t>
            </a:r>
          </a:p>
          <a:p>
            <a:r>
              <a:rPr lang="en-US" dirty="0"/>
              <a:t>Minoans- Thera and Crete</a:t>
            </a:r>
          </a:p>
          <a:p>
            <a:r>
              <a:rPr lang="en-US" dirty="0"/>
              <a:t>Helladic (Mycenaean) – </a:t>
            </a:r>
          </a:p>
          <a:p>
            <a:pPr marL="0" indent="0">
              <a:buNone/>
            </a:pPr>
            <a:r>
              <a:rPr lang="en-US" dirty="0"/>
              <a:t>   mainland Greece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805" y="1455313"/>
            <a:ext cx="6508041" cy="502309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4481848" y="3580327"/>
            <a:ext cx="3734977" cy="23053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81848" y="3026535"/>
            <a:ext cx="3734977" cy="137804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81848" y="4055339"/>
            <a:ext cx="2382591" cy="34923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499280" y="4404575"/>
            <a:ext cx="386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81848" y="3477296"/>
            <a:ext cx="4224270" cy="16742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75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537" y="1880316"/>
            <a:ext cx="5943331" cy="4754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9" y="128789"/>
            <a:ext cx="6236237" cy="467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2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322" y="28711"/>
            <a:ext cx="4071089" cy="60391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2699" y="6067902"/>
            <a:ext cx="993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Bull’s Head Rhyton</a:t>
            </a:r>
            <a:r>
              <a:rPr lang="en-US" sz="2000" dirty="0"/>
              <a:t>, Knossos, Crete. “New Palace” Period. C. 1550-1450 BCE. </a:t>
            </a:r>
          </a:p>
          <a:p>
            <a:r>
              <a:rPr lang="en-US" sz="2000" dirty="0"/>
              <a:t>Steatite with shell, rock crystal and red jasper, the gilt-wood horns are restorations, height 12”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040" y="874623"/>
            <a:ext cx="1313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Minoan</a:t>
            </a:r>
          </a:p>
        </p:txBody>
      </p:sp>
    </p:spTree>
    <p:extLst>
      <p:ext uri="{BB962C8B-B14F-4D97-AF65-F5344CB8AC3E}">
        <p14:creationId xmlns:p14="http://schemas.microsoft.com/office/powerpoint/2010/main" val="38599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0" y="0"/>
            <a:ext cx="5447765" cy="61852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1481" y="6150114"/>
            <a:ext cx="9285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 Octopus Flask</a:t>
            </a:r>
            <a:r>
              <a:rPr lang="en-US" sz="2000" dirty="0"/>
              <a:t>, </a:t>
            </a:r>
            <a:r>
              <a:rPr lang="en-US" sz="2000" dirty="0" err="1"/>
              <a:t>Palaikastro</a:t>
            </a:r>
            <a:r>
              <a:rPr lang="en-US" sz="2000" dirty="0"/>
              <a:t>, Crete. “New Palace” Period, </a:t>
            </a:r>
          </a:p>
          <a:p>
            <a:pPr algn="ctr"/>
            <a:r>
              <a:rPr lang="en-US" sz="2000" dirty="0"/>
              <a:t>c. 1500-1450 BCE. Marine style ceramic, height 11”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823888" y="913258"/>
            <a:ext cx="1313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Minoan</a:t>
            </a:r>
          </a:p>
        </p:txBody>
      </p:sp>
    </p:spTree>
    <p:extLst>
      <p:ext uri="{BB962C8B-B14F-4D97-AF65-F5344CB8AC3E}">
        <p14:creationId xmlns:p14="http://schemas.microsoft.com/office/powerpoint/2010/main" val="238487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11" y="0"/>
            <a:ext cx="3654839" cy="6190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6676" y="6104586"/>
            <a:ext cx="9504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000" dirty="0"/>
              <a:t>Views of the </a:t>
            </a:r>
            <a:r>
              <a:rPr lang="en-US" sz="2000" i="1" dirty="0"/>
              <a:t>Harvester Rhyton</a:t>
            </a:r>
            <a:r>
              <a:rPr lang="en-US" sz="2000" dirty="0"/>
              <a:t>, </a:t>
            </a:r>
            <a:r>
              <a:rPr lang="en-US" sz="2000" dirty="0" err="1"/>
              <a:t>Hagia</a:t>
            </a:r>
            <a:r>
              <a:rPr lang="en-US" sz="2000" dirty="0"/>
              <a:t> </a:t>
            </a:r>
            <a:r>
              <a:rPr lang="en-US" sz="2000" dirty="0" err="1"/>
              <a:t>Triada</a:t>
            </a:r>
            <a:r>
              <a:rPr lang="en-US" sz="2000" dirty="0"/>
              <a:t>, Crete, “New Palace” Period,</a:t>
            </a:r>
          </a:p>
          <a:p>
            <a:pPr algn="ctr"/>
            <a:r>
              <a:rPr lang="en-US" sz="2000" dirty="0"/>
              <a:t>C. 1650-1450 BCE. Steatite, diameter 4.5</a:t>
            </a:r>
            <a:r>
              <a:rPr lang="en-US" dirty="0"/>
              <a:t>”</a:t>
            </a:r>
          </a:p>
        </p:txBody>
      </p:sp>
      <p:pic>
        <p:nvPicPr>
          <p:cNvPr id="1026" name="Picture 2" descr="https://classconnection.s3.amazonaws.com/1867/flashcards/705461/png/harvester-vas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04" y="467793"/>
            <a:ext cx="8230614" cy="563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65871" y="6128"/>
            <a:ext cx="1151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Minoan</a:t>
            </a:r>
          </a:p>
        </p:txBody>
      </p:sp>
    </p:spTree>
    <p:extLst>
      <p:ext uri="{BB962C8B-B14F-4D97-AF65-F5344CB8AC3E}">
        <p14:creationId xmlns:p14="http://schemas.microsoft.com/office/powerpoint/2010/main" val="229332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899">
        <p:random/>
      </p:transition>
    </mc:Choice>
    <mc:Fallback xmlns="">
      <p:transition spd="slow" advTm="153899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145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1_Office Theme</vt:lpstr>
      <vt:lpstr> Art of the Prehistoric Aegean Greece</vt:lpstr>
      <vt:lpstr>Bronze Age in the Aegean (c. 2600-1100 BCE)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2024-09-17T20:59:22Z</dcterms:created>
  <dcterms:modified xsi:type="dcterms:W3CDTF">2024-09-17T21:08:14Z</dcterms:modified>
</cp:coreProperties>
</file>