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7" r:id="rId3"/>
    <p:sldId id="268" r:id="rId4"/>
    <p:sldId id="266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7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1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1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1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1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0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3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7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18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" y="1669634"/>
            <a:ext cx="12191271" cy="26834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86377" y="4572000"/>
            <a:ext cx="8255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“</a:t>
            </a:r>
            <a:r>
              <a:rPr lang="en-US" sz="2000" i="1" dirty="0"/>
              <a:t>The Flotilla Fresco” </a:t>
            </a:r>
            <a:r>
              <a:rPr lang="en-US" sz="2000" dirty="0"/>
              <a:t>from </a:t>
            </a:r>
            <a:r>
              <a:rPr lang="en-US" sz="2000" dirty="0" err="1"/>
              <a:t>Akrotiri</a:t>
            </a:r>
            <a:r>
              <a:rPr lang="en-US" sz="2000" dirty="0"/>
              <a:t>. Room 5 of West House, </a:t>
            </a:r>
            <a:r>
              <a:rPr lang="en-US" sz="2000" dirty="0" err="1"/>
              <a:t>Akrotiri</a:t>
            </a:r>
            <a:r>
              <a:rPr lang="en-US" sz="2000" dirty="0"/>
              <a:t>, Thera.</a:t>
            </a:r>
          </a:p>
          <a:p>
            <a:pPr algn="ctr"/>
            <a:r>
              <a:rPr lang="en-US" sz="2000" dirty="0"/>
              <a:t> “New Palace” Period. c. 1650 BCE</a:t>
            </a:r>
          </a:p>
        </p:txBody>
      </p:sp>
      <p:sp>
        <p:nvSpPr>
          <p:cNvPr id="4" name="Rectangle 3"/>
          <p:cNvSpPr/>
          <p:nvPr/>
        </p:nvSpPr>
        <p:spPr>
          <a:xfrm>
            <a:off x="849645" y="578407"/>
            <a:ext cx="1313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Minoan</a:t>
            </a:r>
          </a:p>
        </p:txBody>
      </p:sp>
    </p:spTree>
    <p:extLst>
      <p:ext uri="{BB962C8B-B14F-4D97-AF65-F5344CB8AC3E}">
        <p14:creationId xmlns:p14="http://schemas.microsoft.com/office/powerpoint/2010/main" val="69471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4-09a.jpg">
            <a:extLst>
              <a:ext uri="{FF2B5EF4-FFF2-40B4-BE49-F238E27FC236}">
                <a16:creationId xmlns:a16="http://schemas.microsoft.com/office/drawing/2014/main" id="{289DD6F8-E86C-A148-A428-3CD2B7950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43" y="1388429"/>
            <a:ext cx="12223443" cy="43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86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247" y="0"/>
            <a:ext cx="8054196" cy="6029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5580" y="6029704"/>
            <a:ext cx="8603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Lion Gate, </a:t>
            </a:r>
            <a:r>
              <a:rPr lang="en-US" sz="2000" dirty="0"/>
              <a:t>Mycenae, as it appears today. c. 1250 BCE.</a:t>
            </a:r>
          </a:p>
          <a:p>
            <a:pPr algn="ctr"/>
            <a:r>
              <a:rPr lang="en-US" sz="2000" dirty="0"/>
              <a:t> Limestone Relief, height of sculpture approx. 9’6”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225950" y="591287"/>
            <a:ext cx="18792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Mycenaean</a:t>
            </a:r>
          </a:p>
        </p:txBody>
      </p:sp>
    </p:spTree>
    <p:extLst>
      <p:ext uri="{BB962C8B-B14F-4D97-AF65-F5344CB8AC3E}">
        <p14:creationId xmlns:p14="http://schemas.microsoft.com/office/powerpoint/2010/main" val="263636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-8494"/>
            <a:ext cx="4267381" cy="6158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6482" y="6150114"/>
            <a:ext cx="9690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Golden Lion’s Head Rhyton</a:t>
            </a:r>
            <a:r>
              <a:rPr lang="en-US" sz="2000" dirty="0"/>
              <a:t>, from shaft grave iv, Grave circle A, south of Lion Gate Mycenae, </a:t>
            </a:r>
          </a:p>
          <a:p>
            <a:pPr algn="ctr"/>
            <a:r>
              <a:rPr lang="en-US" sz="2000" dirty="0"/>
              <a:t>16</a:t>
            </a:r>
            <a:r>
              <a:rPr lang="en-US" sz="2000" baseline="30000" dirty="0"/>
              <a:t>th</a:t>
            </a:r>
            <a:r>
              <a:rPr lang="en-US" sz="2000" dirty="0"/>
              <a:t> century BCE. Athens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18879" y="694317"/>
            <a:ext cx="18792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Mycenaean</a:t>
            </a:r>
          </a:p>
        </p:txBody>
      </p:sp>
    </p:spTree>
    <p:extLst>
      <p:ext uri="{BB962C8B-B14F-4D97-AF65-F5344CB8AC3E}">
        <p14:creationId xmlns:p14="http://schemas.microsoft.com/office/powerpoint/2010/main" val="308138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-23.jpg                                                       0006321FTamsters                       B8A41AE2:">
            <a:extLst>
              <a:ext uri="{FF2B5EF4-FFF2-40B4-BE49-F238E27FC236}">
                <a16:creationId xmlns:a16="http://schemas.microsoft.com/office/drawing/2014/main" id="{7C24DA04-A9BF-1241-8C34-001AFFF38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932" y="366712"/>
            <a:ext cx="6434137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6571" y="2767279"/>
            <a:ext cx="24558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i="1" dirty="0">
                <a:ea typeface="ＭＳ Ｐゴシック" panose="020B0600070205080204" pitchFamily="34" charset="-128"/>
              </a:rPr>
              <a:t>Funerary mask, </a:t>
            </a:r>
          </a:p>
          <a:p>
            <a:r>
              <a:rPr lang="en-US" altLang="en-US" sz="2000" dirty="0">
                <a:ea typeface="ＭＳ Ｐゴシック" panose="020B0600070205080204" pitchFamily="34" charset="-128"/>
              </a:rPr>
              <a:t>Mycenae, Greece, </a:t>
            </a:r>
          </a:p>
          <a:p>
            <a:r>
              <a:rPr lang="en-US" altLang="en-US" sz="2000" dirty="0">
                <a:ea typeface="ＭＳ Ｐゴシック" panose="020B0600070205080204" pitchFamily="34" charset="-128"/>
              </a:rPr>
              <a:t>ca. 1600–1500 BCE. </a:t>
            </a:r>
          </a:p>
          <a:p>
            <a:r>
              <a:rPr lang="en-US" altLang="en-US" sz="2000" dirty="0">
                <a:ea typeface="ＭＳ Ｐゴシック" panose="020B0600070205080204" pitchFamily="34" charset="-128"/>
              </a:rPr>
              <a:t>Beaten gold, 1</a:t>
            </a:r>
            <a:r>
              <a:rPr lang="ja-JP" altLang="en-US" sz="2000" dirty="0"/>
              <a:t>’</a:t>
            </a:r>
            <a:r>
              <a:rPr lang="en-US" altLang="ja-JP" sz="2000" dirty="0"/>
              <a:t>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44113" y="576751"/>
            <a:ext cx="18792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Mycenaean</a:t>
            </a:r>
          </a:p>
        </p:txBody>
      </p:sp>
    </p:spTree>
    <p:extLst>
      <p:ext uri="{BB962C8B-B14F-4D97-AF65-F5344CB8AC3E}">
        <p14:creationId xmlns:p14="http://schemas.microsoft.com/office/powerpoint/2010/main" val="45883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ＭＳ Ｐゴシック</vt:lpstr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2024-09-19T19:52:01Z</dcterms:created>
  <dcterms:modified xsi:type="dcterms:W3CDTF">2024-09-19T19:53:37Z</dcterms:modified>
</cp:coreProperties>
</file>