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3" r:id="rId3"/>
    <p:sldId id="258" r:id="rId4"/>
    <p:sldId id="257" r:id="rId5"/>
    <p:sldId id="259" r:id="rId6"/>
    <p:sldId id="260" r:id="rId7"/>
    <p:sldId id="261" r:id="rId8"/>
    <p:sldId id="290" r:id="rId9"/>
    <p:sldId id="272" r:id="rId10"/>
    <p:sldId id="271" r:id="rId11"/>
    <p:sldId id="273" r:id="rId12"/>
    <p:sldId id="275" r:id="rId13"/>
    <p:sldId id="274" r:id="rId14"/>
    <p:sldId id="276" r:id="rId15"/>
    <p:sldId id="277" r:id="rId16"/>
    <p:sldId id="278" r:id="rId17"/>
    <p:sldId id="279" r:id="rId18"/>
    <p:sldId id="28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6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85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3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3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2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4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4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6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5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4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31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5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7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4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2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81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7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8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5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77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2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2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36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0BA11-D658-46B7-98B7-45B26E4638E3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F4340-718C-4EE3-A872-1EE35AFC3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6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44395-274C-4CC6-8300-2FABD87B2C37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60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76445"/>
            <a:ext cx="9144000" cy="1416929"/>
          </a:xfrm>
        </p:spPr>
        <p:txBody>
          <a:bodyPr/>
          <a:lstStyle/>
          <a:p>
            <a:r>
              <a:rPr lang="en-US" dirty="0"/>
              <a:t>Art of Ancient China</a:t>
            </a:r>
          </a:p>
        </p:txBody>
      </p:sp>
    </p:spTree>
    <p:extLst>
      <p:ext uri="{BB962C8B-B14F-4D97-AF65-F5344CB8AC3E}">
        <p14:creationId xmlns:p14="http://schemas.microsoft.com/office/powerpoint/2010/main" val="311059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991" y="0"/>
            <a:ext cx="5148473" cy="68646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05" y="0"/>
            <a:ext cx="5159198" cy="686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34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94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074" y="-6630"/>
            <a:ext cx="5159198" cy="686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2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388" y="-24011"/>
            <a:ext cx="5172261" cy="688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2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115" y="0"/>
            <a:ext cx="912498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8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9C3032-8667-F71B-AFED-4AE2079E8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0"/>
            <a:ext cx="5162550" cy="688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E677AF-75A2-BA01-B3A3-94CFDA77AF74}"/>
              </a:ext>
            </a:extLst>
          </p:cNvPr>
          <p:cNvSpPr txBox="1"/>
          <p:nvPr/>
        </p:nvSpPr>
        <p:spPr>
          <a:xfrm>
            <a:off x="508000" y="426720"/>
            <a:ext cx="1733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 Memoriam: </a:t>
            </a:r>
          </a:p>
        </p:txBody>
      </p:sp>
    </p:spTree>
    <p:extLst>
      <p:ext uri="{BB962C8B-B14F-4D97-AF65-F5344CB8AC3E}">
        <p14:creationId xmlns:p14="http://schemas.microsoft.com/office/powerpoint/2010/main" val="2694657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 more information about this image, search for 470 in MindTap or go to page 470 of your book."/>
          <p:cNvPicPr>
            <a:picLocks noGrp="1"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3607" y="0"/>
            <a:ext cx="11342569" cy="613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8527" y="6099943"/>
            <a:ext cx="118727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/>
              <a:t>Army of the First Emperor of Qin, </a:t>
            </a:r>
            <a:r>
              <a:rPr lang="en-US" sz="2400" dirty="0"/>
              <a:t>Shi </a:t>
            </a:r>
            <a:r>
              <a:rPr lang="en-US" sz="2400" dirty="0" err="1"/>
              <a:t>Huangdi</a:t>
            </a:r>
            <a:r>
              <a:rPr lang="en-US" sz="2400" dirty="0"/>
              <a:t>,  in pits next to his burial mound, </a:t>
            </a:r>
            <a:r>
              <a:rPr lang="en-US" sz="2400" dirty="0" err="1"/>
              <a:t>Lintong</a:t>
            </a:r>
            <a:r>
              <a:rPr lang="en-US" sz="2400" dirty="0"/>
              <a:t>, China, </a:t>
            </a:r>
          </a:p>
          <a:p>
            <a:pPr algn="ctr"/>
            <a:r>
              <a:rPr lang="en-US" sz="2400" dirty="0"/>
              <a:t>Qin dynasty, ca. 210 </a:t>
            </a:r>
            <a:r>
              <a:rPr lang="en-US" sz="2400" cap="small" dirty="0" err="1"/>
              <a:t>bce</a:t>
            </a:r>
            <a:r>
              <a:rPr lang="en-US" sz="2400" dirty="0"/>
              <a:t>. Painted terracotta, average figure 5' 11”</a:t>
            </a:r>
          </a:p>
        </p:txBody>
      </p:sp>
    </p:spTree>
    <p:extLst>
      <p:ext uri="{BB962C8B-B14F-4D97-AF65-F5344CB8AC3E}">
        <p14:creationId xmlns:p14="http://schemas.microsoft.com/office/powerpoint/2010/main" val="352903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13" y="0"/>
            <a:ext cx="10150777" cy="63179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1569" y="6317911"/>
            <a:ext cx="742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000" i="1" dirty="0"/>
              <a:t>Soldiers</a:t>
            </a:r>
            <a:r>
              <a:rPr lang="en-US" sz="2000" dirty="0"/>
              <a:t>, Tomb of First Emperor, Qin Dynasty, 210 BCE</a:t>
            </a:r>
          </a:p>
        </p:txBody>
      </p:sp>
    </p:spTree>
    <p:extLst>
      <p:ext uri="{BB962C8B-B14F-4D97-AF65-F5344CB8AC3E}">
        <p14:creationId xmlns:p14="http://schemas.microsoft.com/office/powerpoint/2010/main" val="207874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 more information about this image, search for 470 in MindTap or go to page 470 of your book."/>
          <p:cNvPicPr>
            <a:picLocks noGrp="1"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95491" y="0"/>
            <a:ext cx="920101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35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 more information about this image, search for 470 in MindTap or go to page 470 of your book."/>
          <p:cNvPicPr>
            <a:picLocks noGrp="1"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1999" y="45076"/>
            <a:ext cx="3061855" cy="67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30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thelivingmoon.com/43ancients/04images/Pyramid/China/Photos/Qin_Shi_Haung_Group_of_Soldiers_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706" y="0"/>
            <a:ext cx="917117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39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 altLang="en-US" dirty="0"/>
              <a:t>Confucianism: Key Ideas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133600" y="1382714"/>
            <a:ext cx="8077200" cy="5094287"/>
          </a:xfrm>
        </p:spPr>
        <p:txBody>
          <a:bodyPr>
            <a:normAutofit/>
          </a:bodyPr>
          <a:lstStyle/>
          <a:p>
            <a:r>
              <a:rPr lang="en-US" altLang="en-US" u="sng" dirty="0"/>
              <a:t>Humanism</a:t>
            </a:r>
            <a:r>
              <a:rPr lang="en-US" altLang="en-US" dirty="0"/>
              <a:t>: belief through education and 	cultivation all humans can be “perfected” and 	live in well-ordered society</a:t>
            </a:r>
          </a:p>
          <a:p>
            <a:r>
              <a:rPr lang="en-US" altLang="en-US" u="sng" dirty="0"/>
              <a:t>Virtues</a:t>
            </a:r>
            <a:r>
              <a:rPr lang="en-US" altLang="en-US" dirty="0"/>
              <a:t>: high moral standards, goodness, integrity, 	decency </a:t>
            </a:r>
          </a:p>
          <a:p>
            <a:r>
              <a:rPr lang="en-US" altLang="en-US" u="sng" dirty="0"/>
              <a:t>Ren</a:t>
            </a:r>
            <a:r>
              <a:rPr lang="en-US" altLang="en-US" dirty="0"/>
              <a:t>– love of humanity, human-heartedness &amp; 	empathy for fellow man (</a:t>
            </a:r>
            <a:r>
              <a:rPr lang="en-US" altLang="en-US"/>
              <a:t>golden rule)</a:t>
            </a:r>
            <a:endParaRPr lang="en-US" altLang="en-US" dirty="0"/>
          </a:p>
          <a:p>
            <a:r>
              <a:rPr lang="en-US" altLang="en-US" u="sng" dirty="0"/>
              <a:t>Li</a:t>
            </a:r>
            <a:r>
              <a:rPr lang="en-US" altLang="en-US" dirty="0"/>
              <a:t>– the courtesy one sees in a cultivated, polite 	person, respect for “rituals” of daily life</a:t>
            </a:r>
          </a:p>
          <a:p>
            <a:pPr marL="0" indent="0">
              <a:buNone/>
            </a:pPr>
            <a:r>
              <a:rPr lang="en-US" altLang="en-US" dirty="0"/>
              <a:t>{Li &gt;&gt; Relationships—respect for those before you 	Father to son, elder to junior, ruler to subject}</a:t>
            </a:r>
          </a:p>
        </p:txBody>
      </p:sp>
    </p:spTree>
    <p:extLst>
      <p:ext uri="{BB962C8B-B14F-4D97-AF65-F5344CB8AC3E}">
        <p14:creationId xmlns:p14="http://schemas.microsoft.com/office/powerpoint/2010/main" val="38998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1524000" y="222994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altLang="en-US" sz="4400" dirty="0"/>
              <a:t>“The mind of the superior man is concerned with what is right, </a:t>
            </a:r>
            <a:br>
              <a:rPr lang="en-US" altLang="en-US" sz="4400" dirty="0"/>
            </a:br>
            <a:r>
              <a:rPr lang="en-US" altLang="en-US" sz="4400" dirty="0"/>
              <a:t>the mind of the small man is concerned with gains he may receive” --Confucius</a:t>
            </a:r>
            <a:br>
              <a:rPr lang="en-US" altLang="en-US" sz="3200" dirty="0"/>
            </a:b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6101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051721" y="1604874"/>
            <a:ext cx="8611986" cy="4956912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/>
              <a:t>The </a:t>
            </a:r>
            <a:r>
              <a:rPr lang="en-US" altLang="en-US" u="sng" dirty="0"/>
              <a:t>Tao</a:t>
            </a:r>
            <a:r>
              <a:rPr lang="en-US" altLang="en-US" dirty="0"/>
              <a:t>: meaning “The Way” or the “Ultimate” way of the 	universe or the rhythm of the universe (pulse)</a:t>
            </a:r>
          </a:p>
          <a:p>
            <a:endParaRPr lang="en-US" altLang="en-US" dirty="0"/>
          </a:p>
          <a:p>
            <a:r>
              <a:rPr lang="en-US" altLang="en-US" dirty="0"/>
              <a:t>To follow the Tao– to seek a quiet, humble life, unconcerned 	with success, appreciative of simplicity, harmony</a:t>
            </a:r>
          </a:p>
          <a:p>
            <a:endParaRPr lang="en-US" altLang="en-US" dirty="0"/>
          </a:p>
          <a:p>
            <a:r>
              <a:rPr lang="en-US" altLang="en-US" u="sng" dirty="0" err="1"/>
              <a:t>Te</a:t>
            </a:r>
            <a:r>
              <a:rPr lang="en-US" altLang="en-US" dirty="0"/>
              <a:t>: Virtue,  wants us to discard knowledge, directions, or 	rules, to “unlearn” away from civilization and back to 	nature to achieve action through non-action</a:t>
            </a:r>
          </a:p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/>
              <a:t>Balance of opposite forces—yin / yang</a:t>
            </a:r>
          </a:p>
          <a:p>
            <a:endParaRPr lang="en-US" altLang="en-US" dirty="0"/>
          </a:p>
          <a:p>
            <a:r>
              <a:rPr lang="en-US" altLang="en-US" dirty="0"/>
              <a:t>Even applies to government </a:t>
            </a:r>
          </a:p>
        </p:txBody>
      </p:sp>
      <p:sp>
        <p:nvSpPr>
          <p:cNvPr id="2" name="Rectangle 1"/>
          <p:cNvSpPr/>
          <p:nvPr/>
        </p:nvSpPr>
        <p:spPr>
          <a:xfrm>
            <a:off x="1944695" y="732954"/>
            <a:ext cx="36247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dirty="0"/>
              <a:t>Taoism (Daoism)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744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“If we renounce wisdom and banish righteousness, people would again be respectful and kind”</a:t>
            </a:r>
          </a:p>
        </p:txBody>
      </p:sp>
      <p:sp>
        <p:nvSpPr>
          <p:cNvPr id="11267" name="Subtitle 2"/>
          <p:cNvSpPr>
            <a:spLocks noGrp="1"/>
          </p:cNvSpPr>
          <p:nvPr>
            <p:ph type="subTitle" idx="1"/>
          </p:nvPr>
        </p:nvSpPr>
        <p:spPr>
          <a:xfrm>
            <a:off x="1524000" y="3808100"/>
            <a:ext cx="9144000" cy="1655762"/>
          </a:xfrm>
        </p:spPr>
        <p:txBody>
          <a:bodyPr/>
          <a:lstStyle/>
          <a:p>
            <a:r>
              <a:rPr lang="en-US" altLang="en-US" sz="3600" dirty="0"/>
              <a:t>“When we renounce learning we have no troubles</a:t>
            </a:r>
            <a:r>
              <a:rPr lang="en-US" alt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223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 more information about this image, search for 490 in MindTap or go to page 490 of your book."/>
          <p:cNvPicPr>
            <a:picLocks noGrp="1"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07223" y="0"/>
            <a:ext cx="3513849" cy="6842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68198" y="2759690"/>
            <a:ext cx="49445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Fan </a:t>
            </a:r>
            <a:r>
              <a:rPr lang="en-US" sz="2000" dirty="0" err="1"/>
              <a:t>Kuan</a:t>
            </a:r>
            <a:r>
              <a:rPr lang="en-US" sz="2000" dirty="0"/>
              <a:t>, </a:t>
            </a:r>
          </a:p>
          <a:p>
            <a:r>
              <a:rPr lang="en-US" sz="2000" i="1" dirty="0"/>
              <a:t>Travelers Among Mountains and Streams</a:t>
            </a:r>
            <a:r>
              <a:rPr lang="en-US" sz="2000" dirty="0"/>
              <a:t>,  Song Dynasty, 11</a:t>
            </a:r>
            <a:r>
              <a:rPr lang="en-US" sz="2000" baseline="30000" dirty="0"/>
              <a:t>th</a:t>
            </a:r>
            <a:r>
              <a:rPr lang="en-US" sz="2000" dirty="0"/>
              <a:t> century CE,</a:t>
            </a:r>
          </a:p>
          <a:p>
            <a:r>
              <a:rPr lang="en-US" sz="2000" dirty="0"/>
              <a:t> 7’ hanging scroll</a:t>
            </a:r>
          </a:p>
        </p:txBody>
      </p:sp>
    </p:spTree>
    <p:extLst>
      <p:ext uri="{BB962C8B-B14F-4D97-AF65-F5344CB8AC3E}">
        <p14:creationId xmlns:p14="http://schemas.microsoft.com/office/powerpoint/2010/main" val="312598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699" y="0"/>
            <a:ext cx="328314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47467" y="2275517"/>
            <a:ext cx="49445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Fan </a:t>
            </a:r>
            <a:r>
              <a:rPr lang="en-US" sz="2000" dirty="0" err="1"/>
              <a:t>Kuan</a:t>
            </a:r>
            <a:r>
              <a:rPr lang="en-US" sz="2000" dirty="0"/>
              <a:t>, </a:t>
            </a:r>
          </a:p>
          <a:p>
            <a:r>
              <a:rPr lang="en-US" sz="2000" i="1" dirty="0"/>
              <a:t>Travelers Among Mountains and Streams</a:t>
            </a:r>
            <a:r>
              <a:rPr lang="en-US" sz="2000" dirty="0"/>
              <a:t>,  Song Dynasty, 11</a:t>
            </a:r>
            <a:r>
              <a:rPr lang="en-US" sz="2000" baseline="30000" dirty="0"/>
              <a:t>th</a:t>
            </a:r>
            <a:r>
              <a:rPr lang="en-US" sz="2000" dirty="0"/>
              <a:t> century CE,</a:t>
            </a:r>
          </a:p>
          <a:p>
            <a:r>
              <a:rPr lang="en-US" sz="2000" dirty="0"/>
              <a:t> 7’ hanging scroll</a:t>
            </a:r>
          </a:p>
        </p:txBody>
      </p:sp>
    </p:spTree>
    <p:extLst>
      <p:ext uri="{BB962C8B-B14F-4D97-AF65-F5344CB8AC3E}">
        <p14:creationId xmlns:p14="http://schemas.microsoft.com/office/powerpoint/2010/main" val="61296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Stokstad 4 PHDAL Images\10-21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5759"/>
            <a:ext cx="12192000" cy="26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35200" y="5109029"/>
            <a:ext cx="8183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Xu </a:t>
            </a:r>
            <a:r>
              <a:rPr lang="en-US" sz="2000" dirty="0" err="1"/>
              <a:t>Daoning</a:t>
            </a:r>
            <a:r>
              <a:rPr lang="en-US" sz="2000" dirty="0"/>
              <a:t>, Section of </a:t>
            </a:r>
            <a:r>
              <a:rPr lang="en-US" sz="2000" i="1" dirty="0"/>
              <a:t>Fishing in a Mountain Stream</a:t>
            </a:r>
            <a:r>
              <a:rPr lang="en-US" sz="2000" dirty="0"/>
              <a:t>, Song Dynasty, 11</a:t>
            </a:r>
            <a:r>
              <a:rPr lang="en-US" sz="2000" baseline="30000" dirty="0"/>
              <a:t>th</a:t>
            </a:r>
            <a:r>
              <a:rPr lang="en-US" sz="2000" dirty="0"/>
              <a:t> cent</a:t>
            </a:r>
          </a:p>
        </p:txBody>
      </p:sp>
    </p:spTree>
    <p:extLst>
      <p:ext uri="{BB962C8B-B14F-4D97-AF65-F5344CB8AC3E}">
        <p14:creationId xmlns:p14="http://schemas.microsoft.com/office/powerpoint/2010/main" val="373562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Stokstad 4 PHDAL Images\10-21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9"/>
          <a:stretch>
            <a:fillRect/>
          </a:stretch>
        </p:blipFill>
        <p:spPr bwMode="auto">
          <a:xfrm>
            <a:off x="1230980" y="0"/>
            <a:ext cx="976359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49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Stokstad 4 PHDAL Images\10-21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6" r="20702"/>
          <a:stretch>
            <a:fillRect/>
          </a:stretch>
        </p:blipFill>
        <p:spPr bwMode="auto">
          <a:xfrm>
            <a:off x="2191657" y="0"/>
            <a:ext cx="7759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4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Stokstad 4 PHDAL Images\10-21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2" r="29239"/>
          <a:stretch>
            <a:fillRect/>
          </a:stretch>
        </p:blipFill>
        <p:spPr bwMode="auto">
          <a:xfrm>
            <a:off x="2206171" y="-38100"/>
            <a:ext cx="75438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57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Stokstad 4 PHDAL Images\10-21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0" r="46095"/>
          <a:stretch>
            <a:fillRect/>
          </a:stretch>
        </p:blipFill>
        <p:spPr bwMode="auto">
          <a:xfrm>
            <a:off x="2627086" y="0"/>
            <a:ext cx="692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5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Stokstad 4 PHDAL Images\10-21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r="58264"/>
          <a:stretch>
            <a:fillRect/>
          </a:stretch>
        </p:blipFill>
        <p:spPr bwMode="auto">
          <a:xfrm>
            <a:off x="3505201" y="-190500"/>
            <a:ext cx="5751513" cy="704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72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Stokstad 4 PHDAL Images\10-21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94"/>
          <a:stretch>
            <a:fillRect/>
          </a:stretch>
        </p:blipFill>
        <p:spPr bwMode="auto">
          <a:xfrm>
            <a:off x="523889" y="0"/>
            <a:ext cx="1107121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29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6" y="291099"/>
            <a:ext cx="10908030" cy="26111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20901" y="6267137"/>
            <a:ext cx="9147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Xia </a:t>
            </a:r>
            <a:r>
              <a:rPr lang="en-US" dirty="0" err="1"/>
              <a:t>Gui</a:t>
            </a:r>
            <a:r>
              <a:rPr lang="en-US" dirty="0"/>
              <a:t>, </a:t>
            </a:r>
            <a:r>
              <a:rPr lang="en-US" i="1" dirty="0"/>
              <a:t>Section of Twelve Views of a Landscape, </a:t>
            </a:r>
            <a:r>
              <a:rPr lang="en-US" dirty="0"/>
              <a:t>Southern Song Dynasty, early 13</a:t>
            </a:r>
            <a:r>
              <a:rPr lang="en-US" baseline="30000" dirty="0"/>
              <a:t>th</a:t>
            </a:r>
            <a:r>
              <a:rPr lang="en-US" dirty="0"/>
              <a:t> century 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93" y="3237288"/>
            <a:ext cx="12700049" cy="254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 more information about this image, search for 514 in MindTap or go to page 514 of your book."/>
          <p:cNvPicPr>
            <a:picLocks noGrp="1"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3622" y="0"/>
            <a:ext cx="30537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482226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i="1" dirty="0"/>
              <a:t>Kosho</a:t>
            </a:r>
            <a:r>
              <a:rPr lang="en-US" sz="2400" dirty="0"/>
              <a:t>, portrait statue of the Buddhist priest </a:t>
            </a:r>
            <a:r>
              <a:rPr lang="en-US" sz="2400" dirty="0" err="1"/>
              <a:t>Kuya</a:t>
            </a:r>
            <a:r>
              <a:rPr lang="en-US" sz="2400" dirty="0"/>
              <a:t> preaching, </a:t>
            </a:r>
          </a:p>
          <a:p>
            <a:r>
              <a:rPr lang="en-US" sz="2400" dirty="0"/>
              <a:t>Kamakura period, early 13th century</a:t>
            </a:r>
          </a:p>
          <a:p>
            <a:r>
              <a:rPr lang="en-US" sz="2400" dirty="0"/>
              <a:t>Painted wood, 3' 10 1/4" high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87691" y="313509"/>
            <a:ext cx="1258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Japan</a:t>
            </a:r>
          </a:p>
        </p:txBody>
      </p:sp>
    </p:spTree>
    <p:extLst>
      <p:ext uri="{BB962C8B-B14F-4D97-AF65-F5344CB8AC3E}">
        <p14:creationId xmlns:p14="http://schemas.microsoft.com/office/powerpoint/2010/main" val="386187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421</Words>
  <Application>Microsoft Office PowerPoint</Application>
  <PresentationFormat>Widescreen</PresentationFormat>
  <Paragraphs>36</Paragraphs>
  <Slides>27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1_Office Theme</vt:lpstr>
      <vt:lpstr>Art of Ancient China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Confucianism: Key Ideas</vt:lpstr>
      <vt:lpstr>“The mind of the superior man is concerned with what is right,  the mind of the small man is concerned with gains he may receive” --Confucius </vt:lpstr>
      <vt:lpstr>PowerPoint Presentation</vt:lpstr>
      <vt:lpstr>“If we renounce wisdom and banish righteousness, people would again be respectful and kind”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Baer</dc:creator>
  <cp:lastModifiedBy>Amy Baer</cp:lastModifiedBy>
  <cp:revision>10</cp:revision>
  <dcterms:created xsi:type="dcterms:W3CDTF">2024-11-04T18:04:06Z</dcterms:created>
  <dcterms:modified xsi:type="dcterms:W3CDTF">2024-11-05T20:59:04Z</dcterms:modified>
</cp:coreProperties>
</file>