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3" r:id="rId2"/>
    <p:sldId id="268" r:id="rId3"/>
    <p:sldId id="286" r:id="rId4"/>
    <p:sldId id="271" r:id="rId5"/>
    <p:sldId id="259" r:id="rId6"/>
    <p:sldId id="272" r:id="rId7"/>
    <p:sldId id="28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4" autoAdjust="0"/>
    <p:restoredTop sz="94660"/>
  </p:normalViewPr>
  <p:slideViewPr>
    <p:cSldViewPr snapToGrid="0">
      <p:cViewPr varScale="1">
        <p:scale>
          <a:sx n="59" d="100"/>
          <a:sy n="59" d="100"/>
        </p:scale>
        <p:origin x="2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3399">
        <p:random/>
      </p:transition>
    </mc:Choice>
    <mc:Fallback xmlns="">
      <p:transition spd="slow" advTm="133399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42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3399">
        <p:random/>
      </p:transition>
    </mc:Choice>
    <mc:Fallback xmlns="">
      <p:transition spd="slow" advTm="133399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23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3399">
        <p:random/>
      </p:transition>
    </mc:Choice>
    <mc:Fallback xmlns="">
      <p:transition spd="slow" advTm="133399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53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3399">
        <p:random/>
      </p:transition>
    </mc:Choice>
    <mc:Fallback xmlns="">
      <p:transition spd="slow" advTm="133399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10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3399">
        <p:random/>
      </p:transition>
    </mc:Choice>
    <mc:Fallback xmlns="">
      <p:transition spd="slow" advTm="133399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9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3399">
        <p:random/>
      </p:transition>
    </mc:Choice>
    <mc:Fallback xmlns="">
      <p:transition spd="slow" advTm="133399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4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3399">
        <p:random/>
      </p:transition>
    </mc:Choice>
    <mc:Fallback xmlns="">
      <p:transition spd="slow" advTm="133399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5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3399">
        <p:random/>
      </p:transition>
    </mc:Choice>
    <mc:Fallback xmlns="">
      <p:transition spd="slow" advTm="133399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0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3399">
        <p:random/>
      </p:transition>
    </mc:Choice>
    <mc:Fallback xmlns="">
      <p:transition spd="slow" advTm="133399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1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3399">
        <p:random/>
      </p:transition>
    </mc:Choice>
    <mc:Fallback xmlns="">
      <p:transition spd="slow" advTm="133399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71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3399">
        <p:random/>
      </p:transition>
    </mc:Choice>
    <mc:Fallback xmlns="">
      <p:transition spd="slow" advTm="133399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3A128-8328-4EE9-8B3C-5C554FAD5EBC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3948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133399">
        <p:random/>
      </p:transition>
    </mc:Choice>
    <mc:Fallback xmlns="">
      <p:transition spd="slow" advTm="133399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325" y="-21175"/>
            <a:ext cx="5659268" cy="61006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09431" y="6079459"/>
            <a:ext cx="109298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 Seated Scribe</a:t>
            </a:r>
            <a:r>
              <a:rPr lang="en-US" sz="2000" dirty="0"/>
              <a:t>, Found near tomb of Kai, Saqqara. Fifth Dynasty, c. 2450-2325 BCE</a:t>
            </a:r>
          </a:p>
          <a:p>
            <a:pPr algn="ctr"/>
            <a:r>
              <a:rPr lang="en-US" sz="2000" dirty="0"/>
              <a:t>Painted Limestone with inlaid eyes of rock crystal, calcite and magnesite mounted in copper, height 21”</a:t>
            </a:r>
          </a:p>
        </p:txBody>
      </p:sp>
    </p:spTree>
    <p:extLst>
      <p:ext uri="{BB962C8B-B14F-4D97-AF65-F5344CB8AC3E}">
        <p14:creationId xmlns:p14="http://schemas.microsoft.com/office/powerpoint/2010/main" val="16241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3399">
        <p:random/>
      </p:transition>
    </mc:Choice>
    <mc:Fallback xmlns="">
      <p:transition spd="slow" advTm="133399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03-15.jpg">
            <a:extLst>
              <a:ext uri="{FF2B5EF4-FFF2-40B4-BE49-F238E27FC236}">
                <a16:creationId xmlns:a16="http://schemas.microsoft.com/office/drawing/2014/main" id="{4C78A77B-3435-7F45-A4E7-3E7B4FC4768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2158" y="0"/>
            <a:ext cx="5024438" cy="622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73255" y="6193012"/>
            <a:ext cx="8948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Ti Watching a Hippopotamus Hunt</a:t>
            </a:r>
            <a:r>
              <a:rPr lang="en-US" sz="2000" dirty="0"/>
              <a:t>, Tomb of Ti, Saqqara, Fifth Dynasty, </a:t>
            </a:r>
          </a:p>
          <a:p>
            <a:pPr algn="ctr"/>
            <a:r>
              <a:rPr lang="en-US" sz="2000" dirty="0"/>
              <a:t>c. 2450-2325 BCE. Painted limestone relief, height approx. 45”</a:t>
            </a:r>
          </a:p>
        </p:txBody>
      </p:sp>
    </p:spTree>
    <p:extLst>
      <p:ext uri="{BB962C8B-B14F-4D97-AF65-F5344CB8AC3E}">
        <p14:creationId xmlns:p14="http://schemas.microsoft.com/office/powerpoint/2010/main" val="242740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3399">
        <p:random/>
      </p:transition>
    </mc:Choice>
    <mc:Fallback xmlns="">
      <p:transition spd="slow" advTm="133399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79494" y="6477660"/>
            <a:ext cx="949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Colossal Figure of Akhenaten</a:t>
            </a:r>
            <a:r>
              <a:rPr lang="en-US" sz="2000" dirty="0"/>
              <a:t>, Temple of </a:t>
            </a:r>
            <a:r>
              <a:rPr lang="en-US" sz="2000" dirty="0" err="1"/>
              <a:t>Gempaaten</a:t>
            </a:r>
            <a:r>
              <a:rPr lang="en-US" sz="2000" dirty="0"/>
              <a:t>, Sandstone, height about 13’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87177" y="1506828"/>
            <a:ext cx="29363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Aten</a:t>
            </a:r>
            <a:r>
              <a:rPr lang="en-US" sz="2000" dirty="0"/>
              <a:t> – single, supreme life-giving sun god of new religion founded by Akhenaten</a:t>
            </a:r>
          </a:p>
        </p:txBody>
      </p:sp>
      <p:pic>
        <p:nvPicPr>
          <p:cNvPr id="5" name="Picture 5" descr="C:\Documents and Settings\Owner\Desktop\Stokstad 4 PHDAL Images\03-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3377" y="129857"/>
            <a:ext cx="2110347" cy="634780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074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3399">
        <p:random/>
      </p:transition>
    </mc:Choice>
    <mc:Fallback xmlns="">
      <p:transition spd="slow" advTm="133399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-35.jpg                                                       0002FFB2Tamsters                       B8A41AE2:">
            <a:extLst>
              <a:ext uri="{FF2B5EF4-FFF2-40B4-BE49-F238E27FC236}">
                <a16:creationId xmlns:a16="http://schemas.microsoft.com/office/drawing/2014/main" id="{C8E6AD73-4781-E144-B9D5-AFFFFF1C39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611" t="11491" r="13137" b="7339"/>
          <a:stretch/>
        </p:blipFill>
        <p:spPr bwMode="auto">
          <a:xfrm>
            <a:off x="2377440" y="1"/>
            <a:ext cx="7276012" cy="6113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34782" y="6078828"/>
            <a:ext cx="83455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Akhenaten and his Family, </a:t>
            </a:r>
            <a:r>
              <a:rPr lang="en-US" sz="2000" dirty="0" err="1"/>
              <a:t>Akhetaten</a:t>
            </a:r>
            <a:r>
              <a:rPr lang="en-US" sz="2000" dirty="0"/>
              <a:t>, 18</a:t>
            </a:r>
            <a:r>
              <a:rPr lang="en-US" sz="2000" baseline="30000" dirty="0"/>
              <a:t>th</a:t>
            </a:r>
            <a:r>
              <a:rPr lang="en-US" sz="2000" dirty="0"/>
              <a:t> Dynasty, c. 1353-1336 BCE, </a:t>
            </a:r>
          </a:p>
          <a:p>
            <a:pPr algn="ctr"/>
            <a:r>
              <a:rPr lang="en-US" sz="2000" dirty="0"/>
              <a:t>Painted Limestone relief, approx. 12x15”</a:t>
            </a:r>
          </a:p>
        </p:txBody>
      </p:sp>
    </p:spTree>
    <p:extLst>
      <p:ext uri="{BB962C8B-B14F-4D97-AF65-F5344CB8AC3E}">
        <p14:creationId xmlns:p14="http://schemas.microsoft.com/office/powerpoint/2010/main" val="329101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3399">
        <p:random/>
      </p:transition>
    </mc:Choice>
    <mc:Fallback xmlns="">
      <p:transition spd="slow" advTm="133399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co-0301.jpg">
            <a:extLst>
              <a:ext uri="{FF2B5EF4-FFF2-40B4-BE49-F238E27FC236}">
                <a16:creationId xmlns:a16="http://schemas.microsoft.com/office/drawing/2014/main" id="{990EA697-0ECF-3C43-A2F9-E24B86A4F7C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5601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08089" y="5534561"/>
            <a:ext cx="93758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Judgement of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Hunefer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Before Osiris</a:t>
            </a:r>
            <a:r>
              <a:rPr lang="en-US" sz="2000" dirty="0">
                <a:solidFill>
                  <a:prstClr val="white"/>
                </a:solidFill>
                <a:latin typeface="Calibri" panose="020F0502020204030204"/>
              </a:rPr>
              <a:t>,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Illustration from the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Book of the Dead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Thebes,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Dynasty c. 1285 BCE, Painted papyrus, height approx. 16”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Osiris- the god of the underworld</a:t>
            </a:r>
          </a:p>
        </p:txBody>
      </p:sp>
    </p:spTree>
    <p:extLst>
      <p:ext uri="{BB962C8B-B14F-4D97-AF65-F5344CB8AC3E}">
        <p14:creationId xmlns:p14="http://schemas.microsoft.com/office/powerpoint/2010/main" val="94168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3399">
        <p:random/>
      </p:transition>
    </mc:Choice>
    <mc:Fallback xmlns="">
      <p:transition spd="slow" advTm="133399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5E0506-BB13-4349-834F-72FA7E4F954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506" y="450668"/>
            <a:ext cx="3048000" cy="476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86FEBD-9EAD-D646-B2A9-E763EB9C7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5012" y="0"/>
            <a:ext cx="37004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03-3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9" r="20914"/>
          <a:stretch/>
        </p:blipFill>
        <p:spPr bwMode="auto">
          <a:xfrm>
            <a:off x="8093247" y="450668"/>
            <a:ext cx="4098753" cy="595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48046" y="551280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2400" i="1" dirty="0">
                <a:ea typeface="ＭＳ Ｐゴシック" panose="020B0600070205080204" pitchFamily="34" charset="-128"/>
              </a:rPr>
              <a:t>Bust of Nefertiti, 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from Amarna, Egypt, 18th Dynasty, 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ca. 1353–1335 BCE. Painted limestone, 1</a:t>
            </a:r>
            <a:r>
              <a:rPr lang="ja-JP" altLang="en-US" sz="2400" dirty="0"/>
              <a:t>’</a:t>
            </a:r>
            <a:r>
              <a:rPr lang="en-US" altLang="ja-JP" sz="2400" dirty="0"/>
              <a:t> 8</a:t>
            </a:r>
            <a:r>
              <a:rPr lang="ja-JP" altLang="en-US" dirty="0"/>
              <a:t>”</a:t>
            </a:r>
            <a:r>
              <a:rPr lang="en-US" altLang="ja-JP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74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3399">
        <p:random/>
      </p:transition>
    </mc:Choice>
    <mc:Fallback xmlns="">
      <p:transition spd="slow" advTm="133399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82" y="0"/>
            <a:ext cx="10312783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523" y="1105057"/>
            <a:ext cx="2746477" cy="4647885"/>
          </a:xfrm>
          <a:prstGeom prst="rect">
            <a:avLst/>
          </a:prstGeom>
        </p:spPr>
      </p:pic>
      <p:pic>
        <p:nvPicPr>
          <p:cNvPr id="4" name="Picture 3" descr="3-12.jpg                                                       000059C3schmoopy                       BC89C2C8:">
            <a:extLst>
              <a:ext uri="{FF2B5EF4-FFF2-40B4-BE49-F238E27FC236}">
                <a16:creationId xmlns:a16="http://schemas.microsoft.com/office/drawing/2014/main" id="{119B0660-1E6E-A046-B0AB-E05F5DABB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09558"/>
            <a:ext cx="2592464" cy="454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01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3399">
        <p:random/>
      </p:transition>
    </mc:Choice>
    <mc:Fallback xmlns="">
      <p:transition spd="slow" advTm="133399">
        <p:random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180</Words>
  <Application>Microsoft Office PowerPoint</Application>
  <PresentationFormat>Widescreen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ＭＳ Ｐゴシック</vt:lpstr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Amy Baer</dc:creator>
  <cp:lastModifiedBy>Amy Baer</cp:lastModifiedBy>
  <cp:revision>1</cp:revision>
  <dcterms:created xsi:type="dcterms:W3CDTF">2024-09-17T20:52:06Z</dcterms:created>
  <dcterms:modified xsi:type="dcterms:W3CDTF">2024-09-17T20:56:39Z</dcterms:modified>
</cp:coreProperties>
</file>