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7" r:id="rId7"/>
    <p:sldId id="278" r:id="rId8"/>
    <p:sldId id="280" r:id="rId9"/>
    <p:sldId id="281" r:id="rId10"/>
    <p:sldId id="2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3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8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8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0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3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6A65-B8BD-4762-86FB-3805A25F88C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351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s://www.google.com/url?sa=i&amp;rct=j&amp;q=&amp;esrc=s&amp;source=images&amp;cd=&amp;cad=rja&amp;uact=8&amp;ved=0ahUKEwjL2tn7oajPAhUKVD4KHRZVBW0QjRwIBw&amp;url=https://dome.mit.edu/handle/1721.3/47367&amp;psig=AFQjCNET5dEowsyN19Z9iZAWFlb137LJ4g&amp;ust=14748154867738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98881"/>
            <a:ext cx="9144000" cy="2387600"/>
          </a:xfrm>
        </p:spPr>
        <p:txBody>
          <a:bodyPr/>
          <a:lstStyle/>
          <a:p>
            <a:r>
              <a:rPr lang="en-US" dirty="0"/>
              <a:t>Art of Ancient Greece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1733"/>
            <a:ext cx="9144000" cy="264421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n-US" sz="7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57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829"/>
    </mc:Choice>
    <mc:Fallback xmlns="">
      <p:transition spd="slow" advTm="2488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967" y="27253"/>
            <a:ext cx="3446140" cy="68594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503" y="-27761"/>
            <a:ext cx="3295806" cy="688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3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9096">
        <p:random/>
      </p:transition>
    </mc:Choice>
    <mc:Fallback xmlns="">
      <p:transition spd="slow" advTm="99096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0" y="-27761"/>
            <a:ext cx="3295806" cy="68857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0620" y="2778617"/>
            <a:ext cx="5370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</a:t>
            </a:r>
            <a:r>
              <a:rPr lang="en-US" sz="2000" i="1" dirty="0"/>
              <a:t>New York </a:t>
            </a:r>
            <a:r>
              <a:rPr lang="en-US" sz="2000" i="1" dirty="0" err="1"/>
              <a:t>Kouros</a:t>
            </a:r>
            <a:r>
              <a:rPr lang="en-US" sz="2000" dirty="0"/>
              <a:t>. Attica. c. 600 BCE.</a:t>
            </a:r>
          </a:p>
          <a:p>
            <a:pPr algn="ctr"/>
            <a:r>
              <a:rPr lang="en-US" sz="2000" dirty="0"/>
              <a:t> Marble, Height 6’.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4766" y="783771"/>
            <a:ext cx="13506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Kouros</a:t>
            </a:r>
            <a:endParaRPr lang="en-US" sz="2800" dirty="0"/>
          </a:p>
          <a:p>
            <a:r>
              <a:rPr lang="en-US" sz="2800" dirty="0"/>
              <a:t>(</a:t>
            </a:r>
            <a:r>
              <a:rPr lang="en-US" sz="2800" dirty="0" err="1"/>
              <a:t>Kouroi</a:t>
            </a:r>
            <a:r>
              <a:rPr lang="en-US" sz="2800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21" y="2316952"/>
            <a:ext cx="185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Archaic Smile</a:t>
            </a:r>
          </a:p>
        </p:txBody>
      </p:sp>
    </p:spTree>
    <p:extLst>
      <p:ext uri="{BB962C8B-B14F-4D97-AF65-F5344CB8AC3E}">
        <p14:creationId xmlns:p14="http://schemas.microsoft.com/office/powerpoint/2010/main" val="298653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52"/>
    </mc:Choice>
    <mc:Fallback xmlns="">
      <p:transition spd="slow" advTm="7005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3860800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3733800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646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8824">
        <p:random/>
      </p:transition>
    </mc:Choice>
    <mc:Fallback xmlns="">
      <p:transition spd="slow" advTm="418824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31" y="0"/>
            <a:ext cx="3200400" cy="6370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5908" y="6370320"/>
            <a:ext cx="2906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/>
              <a:t>Kore (Maiden</a:t>
            </a:r>
            <a:r>
              <a:rPr lang="en-US" sz="2000" dirty="0"/>
              <a:t>), c.630 BCE </a:t>
            </a:r>
          </a:p>
        </p:txBody>
      </p:sp>
    </p:spTree>
    <p:extLst>
      <p:ext uri="{BB962C8B-B14F-4D97-AF65-F5344CB8AC3E}">
        <p14:creationId xmlns:p14="http://schemas.microsoft.com/office/powerpoint/2010/main" val="249201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23"/>
    </mc:Choice>
    <mc:Fallback xmlns="">
      <p:transition spd="slow" advTm="4102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00" y="-39459"/>
            <a:ext cx="2746047" cy="69343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2947" y="3318470"/>
            <a:ext cx="4726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 </a:t>
            </a:r>
            <a:r>
              <a:rPr lang="en-US" sz="2000" i="1" dirty="0" err="1"/>
              <a:t>Anavysos</a:t>
            </a:r>
            <a:r>
              <a:rPr lang="en-US" sz="2000" i="1" dirty="0"/>
              <a:t> </a:t>
            </a:r>
            <a:r>
              <a:rPr lang="en-US" sz="2000" i="1" dirty="0" err="1"/>
              <a:t>Kouros</a:t>
            </a:r>
            <a:r>
              <a:rPr lang="en-US" sz="2000" i="1" dirty="0"/>
              <a:t>. </a:t>
            </a:r>
            <a:r>
              <a:rPr lang="en-US" sz="2000" dirty="0"/>
              <a:t> Cemetery at </a:t>
            </a:r>
            <a:r>
              <a:rPr lang="en-US" sz="2000" dirty="0" err="1"/>
              <a:t>Anavysos</a:t>
            </a:r>
            <a:r>
              <a:rPr lang="en-US" sz="2000" dirty="0"/>
              <a:t>, Athens. c. 530 BCE. Marble with remnants of paint, height 6’4”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4440" y="1017630"/>
            <a:ext cx="983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Arete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346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859"/>
    </mc:Choice>
    <mc:Fallback xmlns="">
      <p:transition spd="slow" advTm="35385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16" y="0"/>
            <a:ext cx="244173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839" y="0"/>
            <a:ext cx="274168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7899" y="6336406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NewYork</a:t>
            </a:r>
            <a:r>
              <a:rPr lang="en-US" dirty="0"/>
              <a:t> </a:t>
            </a:r>
            <a:r>
              <a:rPr lang="en-US" dirty="0" err="1"/>
              <a:t>Kouros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733524" y="6336406"/>
            <a:ext cx="184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“ </a:t>
            </a:r>
            <a:r>
              <a:rPr lang="en-US" sz="2000" dirty="0" err="1"/>
              <a:t>Kroisos</a:t>
            </a:r>
            <a:r>
              <a:rPr lang="en-US" sz="20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34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09"/>
    </mc:Choice>
    <mc:Fallback xmlns="">
      <p:transition spd="slow" advTm="460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167" y="0"/>
            <a:ext cx="300366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53001" y="410913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/>
              <a:t> </a:t>
            </a:r>
            <a:r>
              <a:rPr lang="en-US" sz="2000" i="1" dirty="0" err="1"/>
              <a:t>Peplos</a:t>
            </a:r>
            <a:r>
              <a:rPr lang="en-US" sz="2000" i="1" dirty="0"/>
              <a:t> Kore, </a:t>
            </a:r>
            <a:r>
              <a:rPr lang="en-US" sz="2000" dirty="0"/>
              <a:t>Acropolis, Athens.</a:t>
            </a:r>
          </a:p>
          <a:p>
            <a:pPr algn="ctr"/>
            <a:r>
              <a:rPr lang="en-US" sz="2000" dirty="0"/>
              <a:t> c. 530 BCE. Marble, height 4’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5211" y="757646"/>
            <a:ext cx="11951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Kore</a:t>
            </a:r>
          </a:p>
          <a:p>
            <a:r>
              <a:rPr lang="en-US" sz="2800" dirty="0"/>
              <a:t>(Korai)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918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48"/>
    </mc:Choice>
    <mc:Fallback xmlns="">
      <p:transition spd="slow" advTm="1005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AC2CB-7EB0-4C59-AFFC-354EEA8CA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3496039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Peplos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DA7C26-65F5-4E35-A1E7-DD8C935D7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475208"/>
            <a:ext cx="6400800" cy="1752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loose outer garment worn by women of ancient Greece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cloth rectangle fastened on the shoulders and belted below the bust or at the waist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26" y="-1"/>
            <a:ext cx="3200523" cy="4258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2841212" cy="42584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4713" y="3684657"/>
            <a:ext cx="17754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PEPLOS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422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693">
        <p:random/>
      </p:transition>
    </mc:Choice>
    <mc:Fallback xmlns="">
      <p:transition spd="slow" advTm="3169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167" y="0"/>
            <a:ext cx="300366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93342" y="58707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Peplos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Kore,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Acropolis, Athens.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c. 530 BCE. Marble, height 4’ </a:t>
            </a:r>
          </a:p>
        </p:txBody>
      </p:sp>
      <p:sp>
        <p:nvSpPr>
          <p:cNvPr id="3" name="Rectangle 2"/>
          <p:cNvSpPr/>
          <p:nvPr/>
        </p:nvSpPr>
        <p:spPr>
          <a:xfrm>
            <a:off x="822182" y="4762704"/>
            <a:ext cx="2443298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  <a:t>Aidos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  <a:t>Sophrosyne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kern="0" dirty="0">
              <a:solidFill>
                <a:prstClr val="white"/>
              </a:solidFill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2" descr="C:\Users\User\Desktop\3409065.jpg"/>
          <p:cNvPicPr>
            <a:picLocks noChangeAspect="1" noChangeArrowheads="1"/>
          </p:cNvPicPr>
          <p:nvPr/>
        </p:nvPicPr>
        <p:blipFill>
          <a:blip r:embed="rId3" cstate="print"/>
          <a:srcRect t="3333" b="3333"/>
          <a:stretch>
            <a:fillRect/>
          </a:stretch>
        </p:blipFill>
        <p:spPr bwMode="auto">
          <a:xfrm>
            <a:off x="342032" y="98604"/>
            <a:ext cx="3403599" cy="4504764"/>
          </a:xfrm>
          <a:prstGeom prst="rect">
            <a:avLst/>
          </a:prstGeom>
          <a:noFill/>
        </p:spPr>
      </p:pic>
      <p:pic>
        <p:nvPicPr>
          <p:cNvPr id="6" name="Picture 5" descr="Image result for Peplos kore, image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8446369" y="98604"/>
            <a:ext cx="3242241" cy="4320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139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235">
        <p:random/>
      </p:transition>
    </mc:Choice>
    <mc:Fallback xmlns="">
      <p:transition spd="slow" advTm="24235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13|0.5880001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Art of Ancient Greece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Peplos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2024-09-19T19:58:58Z</dcterms:created>
  <dcterms:modified xsi:type="dcterms:W3CDTF">2024-09-19T20:00:21Z</dcterms:modified>
</cp:coreProperties>
</file>