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57" r:id="rId4"/>
    <p:sldId id="262" r:id="rId5"/>
    <p:sldId id="263" r:id="rId6"/>
    <p:sldId id="264" r:id="rId7"/>
    <p:sldId id="276" r:id="rId8"/>
    <p:sldId id="265" r:id="rId9"/>
    <p:sldId id="280" r:id="rId10"/>
    <p:sldId id="281" r:id="rId11"/>
    <p:sldId id="266" r:id="rId12"/>
    <p:sldId id="267" r:id="rId13"/>
    <p:sldId id="278" r:id="rId14"/>
    <p:sldId id="277" r:id="rId15"/>
    <p:sldId id="279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6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1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3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5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24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7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8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9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8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5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4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3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0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1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2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09EFC-601B-49AE-B403-0243B5EC079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F6130-D001-4DF3-A803-AD3A7E023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7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D979A-EAA4-438D-A8F6-BFEF3CF51129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AD3BA-2EE8-4116-83D5-6B47B1FC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76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9593" y="6310648"/>
            <a:ext cx="7006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Constantine the Great: The Christian Empire (c. 305 CE)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3424" y="7945"/>
            <a:ext cx="33389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Byzantine Art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847" y="754746"/>
            <a:ext cx="4241615" cy="565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2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9818">
        <p:random/>
      </p:transition>
    </mc:Choice>
    <mc:Fallback xmlns="">
      <p:transition spd="slow" advTm="11981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8-21.jpg">
            <a:extLst>
              <a:ext uri="{FF2B5EF4-FFF2-40B4-BE49-F238E27FC236}">
                <a16:creationId xmlns:a16="http://schemas.microsoft.com/office/drawing/2014/main" id="{D06685C5-ADA3-0C40-A44E-FD6D5744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94" y="457200"/>
            <a:ext cx="916781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713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749" y="0"/>
            <a:ext cx="8610519" cy="6457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2078" y="6457890"/>
            <a:ext cx="5272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Oratory of </a:t>
            </a:r>
            <a:r>
              <a:rPr lang="en-US" sz="2000" i="1" dirty="0" err="1" smtClean="0"/>
              <a:t>Galla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Placidia</a:t>
            </a:r>
            <a:r>
              <a:rPr lang="en-US" sz="2000" dirty="0" smtClean="0"/>
              <a:t>, Ravenna. c. 425-426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627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4481">
        <p:random/>
      </p:transition>
    </mc:Choice>
    <mc:Fallback xmlns="">
      <p:transition spd="slow" advTm="8448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95" y="0"/>
            <a:ext cx="9992688" cy="64419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1627" y="6430855"/>
            <a:ext cx="5197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 </a:t>
            </a:r>
            <a:r>
              <a:rPr lang="en-US" sz="2000" i="1" dirty="0" smtClean="0"/>
              <a:t>Oratory of </a:t>
            </a:r>
            <a:r>
              <a:rPr lang="en-US" sz="2000" i="1" dirty="0" err="1" smtClean="0"/>
              <a:t>Galla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Placidia</a:t>
            </a:r>
            <a:r>
              <a:rPr lang="en-US" sz="2000" dirty="0" smtClean="0"/>
              <a:t>, </a:t>
            </a:r>
            <a:r>
              <a:rPr lang="en-US" sz="2000" dirty="0" smtClean="0"/>
              <a:t>Ravenna</a:t>
            </a:r>
            <a:r>
              <a:rPr lang="en-US" sz="2000" dirty="0"/>
              <a:t>,</a:t>
            </a:r>
            <a:r>
              <a:rPr lang="en-US" sz="2000" dirty="0" smtClean="0"/>
              <a:t> </a:t>
            </a:r>
            <a:r>
              <a:rPr lang="en-US" sz="2000" dirty="0" smtClean="0"/>
              <a:t>C. 425-426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32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343">
        <p:random/>
      </p:transition>
    </mc:Choice>
    <mc:Fallback xmlns="">
      <p:transition spd="slow" advTm="38343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good shepherd ravenn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8"/>
          <a:stretch/>
        </p:blipFill>
        <p:spPr bwMode="auto">
          <a:xfrm>
            <a:off x="816303" y="0"/>
            <a:ext cx="10620170" cy="635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45168" y="6396335"/>
            <a:ext cx="4015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The Good Shepherd</a:t>
            </a:r>
            <a:r>
              <a:rPr lang="en-US" sz="2400" dirty="0" smtClean="0"/>
              <a:t>,  Ravenna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3905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9739">
        <p:random/>
      </p:transition>
    </mc:Choice>
    <mc:Fallback>
      <p:transition spd="slow" advTm="3973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8-23.jpg">
            <a:extLst>
              <a:ext uri="{FF2B5EF4-FFF2-40B4-BE49-F238E27FC236}">
                <a16:creationId xmlns:a16="http://schemas.microsoft.com/office/drawing/2014/main" id="{4D318A28-CAB4-C948-B616-11B2E11A42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8698" r="-134" b="1417"/>
          <a:stretch/>
        </p:blipFill>
        <p:spPr bwMode="auto">
          <a:xfrm>
            <a:off x="687977" y="0"/>
            <a:ext cx="10858363" cy="64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45168" y="6396335"/>
            <a:ext cx="4015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The Good Shepherd</a:t>
            </a:r>
            <a:r>
              <a:rPr lang="en-US" sz="2400" dirty="0" smtClean="0"/>
              <a:t>,  Ravenna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499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e good shepherd rome catac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63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the good shepherd ravenn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8"/>
          <a:stretch/>
        </p:blipFill>
        <p:spPr bwMode="auto">
          <a:xfrm>
            <a:off x="4636394" y="1184221"/>
            <a:ext cx="7555606" cy="452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78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5542">
        <p:random/>
      </p:transition>
    </mc:Choice>
    <mc:Fallback xmlns="">
      <p:transition spd="slow" advTm="13554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11-16.jpg                                                      000004D7schmoopy                       00000000:">
            <a:extLst>
              <a:ext uri="{FF2B5EF4-FFF2-40B4-BE49-F238E27FC236}">
                <a16:creationId xmlns:a16="http://schemas.microsoft.com/office/drawing/2014/main" id="{071023E1-7956-B047-8A02-ABC55E2B7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37" y="0"/>
            <a:ext cx="10392901" cy="637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20210" y="6374674"/>
            <a:ext cx="6138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Interior of </a:t>
            </a:r>
            <a:r>
              <a:rPr lang="en-US" altLang="en-US" dirty="0" err="1">
                <a:ea typeface="ＭＳ Ｐゴシック" panose="020B0600070205080204" pitchFamily="34" charset="-128"/>
              </a:rPr>
              <a:t>Sant</a:t>
            </a:r>
            <a:r>
              <a:rPr lang="ja-JP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 err="1">
                <a:ea typeface="ＭＳ Ｐゴシック" panose="020B0600070205080204" pitchFamily="34" charset="-128"/>
              </a:rPr>
              <a:t>Apollinare</a:t>
            </a:r>
            <a:r>
              <a:rPr lang="en-US" altLang="ja-JP" dirty="0">
                <a:ea typeface="ＭＳ Ｐゴシック" panose="020B0600070205080204" pitchFamily="34" charset="-128"/>
              </a:rPr>
              <a:t> </a:t>
            </a:r>
            <a:r>
              <a:rPr lang="en-US" altLang="ja-JP" dirty="0" err="1" smtClean="0">
                <a:ea typeface="ＭＳ Ｐゴシック" panose="020B0600070205080204" pitchFamily="34" charset="-128"/>
              </a:rPr>
              <a:t>Nuovo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, </a:t>
            </a:r>
            <a:r>
              <a:rPr lang="en-US" altLang="ja-JP" dirty="0">
                <a:ea typeface="ＭＳ Ｐゴシック" panose="020B0600070205080204" pitchFamily="34" charset="-128"/>
              </a:rPr>
              <a:t>Ravenna, Italy, dedicated 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504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75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11-17.jpg                                                      000004D7schmoopy                       00000000:">
            <a:extLst>
              <a:ext uri="{FF2B5EF4-FFF2-40B4-BE49-F238E27FC236}">
                <a16:creationId xmlns:a16="http://schemas.microsoft.com/office/drawing/2014/main" id="{62FE20A7-41DC-8C4C-B9B2-125C6813E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901" y="0"/>
            <a:ext cx="8560525" cy="642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35031" y="6488668"/>
            <a:ext cx="8852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i="1" dirty="0">
                <a:ea typeface="ＭＳ Ｐゴシック" panose="020B0600070205080204" pitchFamily="34" charset="-128"/>
              </a:rPr>
              <a:t>Miracle of the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Loaves </a:t>
            </a:r>
            <a:r>
              <a:rPr lang="en-US" altLang="en-US" i="1" dirty="0">
                <a:ea typeface="ＭＳ Ｐゴシック" panose="020B0600070205080204" pitchFamily="34" charset="-128"/>
              </a:rPr>
              <a:t>and F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ishes</a:t>
            </a:r>
            <a:r>
              <a:rPr lang="en-US" altLang="en-US" dirty="0">
                <a:ea typeface="ＭＳ Ｐゴシック" panose="020B0600070205080204" pitchFamily="34" charset="-128"/>
              </a:rPr>
              <a:t>, mosaic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from </a:t>
            </a:r>
            <a:r>
              <a:rPr lang="en-US" altLang="en-US" dirty="0" err="1">
                <a:ea typeface="ＭＳ Ｐゴシック" panose="020B0600070205080204" pitchFamily="34" charset="-128"/>
              </a:rPr>
              <a:t>Sant</a:t>
            </a:r>
            <a:r>
              <a:rPr lang="ja-JP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 err="1">
                <a:ea typeface="ＭＳ Ｐゴシック" panose="020B0600070205080204" pitchFamily="34" charset="-128"/>
              </a:rPr>
              <a:t>Apollinare</a:t>
            </a:r>
            <a:r>
              <a:rPr lang="en-US" altLang="ja-JP" dirty="0">
                <a:ea typeface="ＭＳ Ｐゴシック" panose="020B0600070205080204" pitchFamily="34" charset="-128"/>
              </a:rPr>
              <a:t> </a:t>
            </a:r>
            <a:r>
              <a:rPr lang="en-US" altLang="ja-JP" dirty="0" err="1">
                <a:ea typeface="ＭＳ Ｐゴシック" panose="020B0600070205080204" pitchFamily="34" charset="-128"/>
              </a:rPr>
              <a:t>Nuovo</a:t>
            </a:r>
            <a:r>
              <a:rPr lang="en-US" altLang="ja-JP" dirty="0">
                <a:ea typeface="ＭＳ Ｐゴシック" panose="020B0600070205080204" pitchFamily="34" charset="-128"/>
              </a:rPr>
              <a:t>, Ravenna, Italy, ca. 504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91" y="0"/>
            <a:ext cx="8888497" cy="6457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2760" y="6449666"/>
            <a:ext cx="647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Church of </a:t>
            </a:r>
            <a:r>
              <a:rPr lang="en-US" sz="2000" i="1" dirty="0" err="1" smtClean="0"/>
              <a:t>Hagia</a:t>
            </a:r>
            <a:r>
              <a:rPr lang="en-US" sz="2000" i="1" dirty="0" smtClean="0"/>
              <a:t> Sophia</a:t>
            </a:r>
            <a:r>
              <a:rPr lang="en-US" sz="2000" dirty="0" smtClean="0"/>
              <a:t>, </a:t>
            </a:r>
            <a:r>
              <a:rPr lang="en-US" sz="2000" dirty="0" smtClean="0"/>
              <a:t>Constantinople (Istanbul</a:t>
            </a:r>
            <a:r>
              <a:rPr lang="en-US" sz="2000" dirty="0" smtClean="0"/>
              <a:t>), </a:t>
            </a:r>
            <a:r>
              <a:rPr lang="en-US" sz="2000" dirty="0" smtClean="0"/>
              <a:t> </a:t>
            </a:r>
            <a:r>
              <a:rPr lang="en-US" sz="2000" dirty="0" smtClean="0"/>
              <a:t>532- 537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708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7526">
        <p:random/>
      </p:transition>
    </mc:Choice>
    <mc:Fallback xmlns="">
      <p:transition spd="slow" advTm="33752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2" y="0"/>
            <a:ext cx="9716998" cy="64812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1413" y="6457890"/>
            <a:ext cx="4294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Interior of the church of </a:t>
            </a:r>
            <a:r>
              <a:rPr lang="en-US" sz="2000" i="1" dirty="0" err="1" smtClean="0"/>
              <a:t>Hagia</a:t>
            </a:r>
            <a:r>
              <a:rPr lang="en-US" sz="2000" i="1" dirty="0" smtClean="0"/>
              <a:t> Sophia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10915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68858">
        <p:random/>
      </p:transition>
    </mc:Choice>
    <mc:Fallback xmlns="">
      <p:transition spd="slow" advTm="46885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9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092" y="-795"/>
            <a:ext cx="50292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ig_09-09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65"/>
          <a:stretch/>
        </p:blipFill>
        <p:spPr bwMode="auto">
          <a:xfrm>
            <a:off x="135422" y="1039352"/>
            <a:ext cx="3313172" cy="438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01796" y="5525588"/>
            <a:ext cx="178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Pendentives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46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9-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689" y="0"/>
            <a:ext cx="80638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97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9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772" y="0"/>
            <a:ext cx="50292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41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9" r="9981"/>
          <a:stretch/>
        </p:blipFill>
        <p:spPr>
          <a:xfrm>
            <a:off x="4218713" y="0"/>
            <a:ext cx="7973287" cy="62360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17453" y="6338575"/>
            <a:ext cx="5037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Exterior, </a:t>
            </a:r>
            <a:r>
              <a:rPr lang="en-US" sz="2000" i="1" dirty="0"/>
              <a:t>Church of San </a:t>
            </a:r>
            <a:r>
              <a:rPr lang="en-US" sz="2000" i="1" dirty="0" smtClean="0"/>
              <a:t>Vitale</a:t>
            </a:r>
            <a:r>
              <a:rPr lang="en-US" sz="2000" dirty="0"/>
              <a:t>,</a:t>
            </a:r>
            <a:r>
              <a:rPr lang="en-US" sz="2000" dirty="0" smtClean="0"/>
              <a:t> Ravenna, 547 CE</a:t>
            </a:r>
            <a:endParaRPr lang="en-US" sz="2000" dirty="0"/>
          </a:p>
        </p:txBody>
      </p:sp>
      <p:pic>
        <p:nvPicPr>
          <p:cNvPr id="5" name="Picture 4" descr="fig_09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245"/>
            <a:ext cx="4226811" cy="529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74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88">
        <p:random/>
      </p:transition>
    </mc:Choice>
    <mc:Fallback xmlns="">
      <p:transition spd="slow" advTm="6508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5" b="7007"/>
          <a:stretch/>
        </p:blipFill>
        <p:spPr>
          <a:xfrm>
            <a:off x="1173215" y="0"/>
            <a:ext cx="9844301" cy="63493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73337" y="6349365"/>
            <a:ext cx="40440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sz="2000" i="1" dirty="0"/>
              <a:t>Church of San </a:t>
            </a:r>
            <a:r>
              <a:rPr lang="en-US" sz="2000" i="1" dirty="0" smtClean="0"/>
              <a:t>Vitale</a:t>
            </a:r>
            <a:r>
              <a:rPr lang="en-US" sz="2000" dirty="0"/>
              <a:t>,</a:t>
            </a:r>
            <a:r>
              <a:rPr lang="en-US" sz="2000" dirty="0" smtClean="0"/>
              <a:t> Ravenna, </a:t>
            </a:r>
            <a:r>
              <a:rPr lang="en-US" sz="2000" dirty="0" smtClean="0"/>
              <a:t>C 547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0729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9950">
        <p:random/>
      </p:transition>
    </mc:Choice>
    <mc:Fallback xmlns="">
      <p:transition spd="slow" advTm="5995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1897" y="6378222"/>
            <a:ext cx="4969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Church of San Vitale</a:t>
            </a:r>
            <a:r>
              <a:rPr lang="en-US" sz="2000" dirty="0"/>
              <a:t>,</a:t>
            </a:r>
            <a:r>
              <a:rPr lang="en-US" sz="2000" dirty="0" smtClean="0"/>
              <a:t> Ravenna, C 547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9"/>
          <a:stretch/>
        </p:blipFill>
        <p:spPr>
          <a:xfrm>
            <a:off x="136860" y="1505459"/>
            <a:ext cx="3339610" cy="3863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"/>
          <a:stretch/>
        </p:blipFill>
        <p:spPr>
          <a:xfrm>
            <a:off x="3717743" y="14072"/>
            <a:ext cx="4938036" cy="6364150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679268" y="27069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905794" y="34371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1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7102">
        <p:random/>
      </p:transition>
    </mc:Choice>
    <mc:Fallback xmlns="">
      <p:transition spd="slow" advTm="3710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7147" y="6457890"/>
            <a:ext cx="10536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Christ Enthroned, Flanked by Angels, St. </a:t>
            </a:r>
            <a:r>
              <a:rPr lang="en-US" sz="2000" i="1" dirty="0" err="1" smtClean="0"/>
              <a:t>Vitalis</a:t>
            </a:r>
            <a:r>
              <a:rPr lang="en-US" sz="2000" i="1" dirty="0" smtClean="0"/>
              <a:t> and Bishop </a:t>
            </a:r>
            <a:r>
              <a:rPr lang="en-US" sz="2000" i="1" dirty="0" err="1" smtClean="0"/>
              <a:t>Ecclesius</a:t>
            </a:r>
            <a:r>
              <a:rPr lang="en-US" sz="2000" dirty="0" smtClean="0"/>
              <a:t>. Church of San Vitale, Ravenna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76"/>
          <a:stretch/>
        </p:blipFill>
        <p:spPr>
          <a:xfrm>
            <a:off x="1101520" y="0"/>
            <a:ext cx="10067980" cy="645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9884">
        <p:random/>
      </p:transition>
    </mc:Choice>
    <mc:Fallback xmlns="">
      <p:transition spd="slow" advTm="12988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6" y="1"/>
            <a:ext cx="9045800" cy="64285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9276" y="6457890"/>
            <a:ext cx="975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000" i="1" dirty="0" smtClean="0"/>
              <a:t>Emperor Justinian and his </a:t>
            </a:r>
            <a:r>
              <a:rPr lang="en-US" sz="2000" i="1" dirty="0" smtClean="0"/>
              <a:t>Attendants</a:t>
            </a:r>
            <a:r>
              <a:rPr lang="en-US" sz="2000" dirty="0"/>
              <a:t>,</a:t>
            </a:r>
            <a:r>
              <a:rPr lang="en-US" sz="2000" dirty="0" smtClean="0"/>
              <a:t> </a:t>
            </a:r>
            <a:r>
              <a:rPr lang="en-US" sz="2000" dirty="0" smtClean="0"/>
              <a:t>North Wall of the </a:t>
            </a:r>
            <a:r>
              <a:rPr lang="en-US" sz="2000" dirty="0" smtClean="0"/>
              <a:t>Apse, </a:t>
            </a:r>
            <a:r>
              <a:rPr lang="en-US" sz="2000" dirty="0" smtClean="0"/>
              <a:t>Church of San Vitale, Ravenna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021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4478">
        <p:random/>
      </p:transition>
    </mc:Choice>
    <mc:Fallback xmlns="">
      <p:transition spd="slow" advTm="18447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59" y="0"/>
            <a:ext cx="9032173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1467" y="6400800"/>
            <a:ext cx="10272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000" i="1" dirty="0" smtClean="0"/>
              <a:t>Empress Theodora and Her Attendants</a:t>
            </a:r>
            <a:r>
              <a:rPr lang="en-US" sz="2000" dirty="0" smtClean="0"/>
              <a:t>, South Wall of the </a:t>
            </a:r>
            <a:r>
              <a:rPr lang="en-US" sz="2000" dirty="0" smtClean="0"/>
              <a:t>Apse, Church </a:t>
            </a:r>
            <a:r>
              <a:rPr lang="en-US" sz="2000" dirty="0" smtClean="0"/>
              <a:t>of San Vitale, Ravenna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32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2305">
        <p:random/>
      </p:transition>
    </mc:Choice>
    <mc:Fallback xmlns="">
      <p:transition spd="slow" advTm="112305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298" y="40798"/>
            <a:ext cx="5191086" cy="64170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2235" y="6457890"/>
            <a:ext cx="9295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The Transfiguration of Christ with </a:t>
            </a:r>
            <a:r>
              <a:rPr lang="en-US" sz="2000" i="1" dirty="0" err="1" smtClean="0"/>
              <a:t>Sant</a:t>
            </a:r>
            <a:r>
              <a:rPr lang="en-US" sz="2000" i="1" dirty="0" smtClean="0"/>
              <a:t>’ </a:t>
            </a:r>
            <a:r>
              <a:rPr lang="en-US" sz="2000" i="1" dirty="0" err="1" smtClean="0"/>
              <a:t>Apollonaire</a:t>
            </a:r>
            <a:r>
              <a:rPr lang="en-US" sz="2000" dirty="0" smtClean="0"/>
              <a:t>, First bishop of </a:t>
            </a:r>
            <a:r>
              <a:rPr lang="en-US" sz="2000" dirty="0" smtClean="0"/>
              <a:t>Ravenna, </a:t>
            </a:r>
            <a:r>
              <a:rPr lang="en-US" sz="2000" dirty="0" smtClean="0"/>
              <a:t>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995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1172">
        <p:random/>
      </p:transition>
    </mc:Choice>
    <mc:Fallback xmlns="">
      <p:transition spd="slow" advTm="151172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285" y="-85398"/>
            <a:ext cx="4368881" cy="65008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1155" y="6415497"/>
            <a:ext cx="559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Virgin of </a:t>
            </a:r>
            <a:r>
              <a:rPr lang="en-US" sz="2000" i="1" dirty="0" err="1" smtClean="0"/>
              <a:t>Vladmir</a:t>
            </a:r>
            <a:r>
              <a:rPr lang="en-US" sz="2000" dirty="0" smtClean="0"/>
              <a:t>. Icon. 11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-12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century, Moscow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35577" y="5264331"/>
            <a:ext cx="1587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Icon</a:t>
            </a:r>
          </a:p>
          <a:p>
            <a:r>
              <a:rPr lang="en-US" sz="2400" dirty="0" smtClean="0"/>
              <a:t>Iconoclasm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42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5034">
        <p:random/>
      </p:transition>
    </mc:Choice>
    <mc:Fallback xmlns="">
      <p:transition spd="slow" advTm="17503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14143"/>
            <a:ext cx="10515600" cy="1325563"/>
          </a:xfrm>
        </p:spPr>
        <p:txBody>
          <a:bodyPr/>
          <a:lstStyle/>
          <a:p>
            <a:r>
              <a:rPr lang="en-US" dirty="0" smtClean="0"/>
              <a:t>Visual Analysis Paper—Due Sunday, Oct 20th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2847"/>
            <a:ext cx="10515600" cy="573776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Select an artwork from the time periods we have covered (Prehistoric Man to Roman Art—up to approximately the 1</a:t>
            </a:r>
            <a:r>
              <a:rPr lang="en-US" baseline="30000" dirty="0" smtClean="0"/>
              <a:t>st</a:t>
            </a:r>
            <a:r>
              <a:rPr lang="en-US" dirty="0" smtClean="0"/>
              <a:t> century CE) that we haven’t covered in class. [Ideally, at an art gallery! Back up: from online collection, or even text book.]</a:t>
            </a:r>
          </a:p>
          <a:p>
            <a:endParaRPr lang="en-US" dirty="0"/>
          </a:p>
          <a:p>
            <a:r>
              <a:rPr lang="en-US" dirty="0" smtClean="0"/>
              <a:t>Make an </a:t>
            </a:r>
            <a:r>
              <a:rPr lang="en-US" dirty="0" err="1"/>
              <a:t>a</a:t>
            </a:r>
            <a:r>
              <a:rPr lang="en-US" dirty="0" err="1" smtClean="0"/>
              <a:t>rguement</a:t>
            </a:r>
            <a:r>
              <a:rPr lang="en-US" dirty="0" smtClean="0"/>
              <a:t> and prove it— {“This is an example of Egyptian Art because…”}--to someone who knows nothing! NOT a </a:t>
            </a:r>
            <a:r>
              <a:rPr lang="en-US" smtClean="0"/>
              <a:t>research paper!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Make specific connections to what we have studied—show off what you’ve learned!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2-3 pages, 12pt font, double-spaced, normal margins</a:t>
            </a:r>
          </a:p>
          <a:p>
            <a:r>
              <a:rPr lang="en-US" dirty="0" smtClean="0"/>
              <a:t>Due submitted on MyCourses</a:t>
            </a:r>
          </a:p>
        </p:txBody>
      </p:sp>
    </p:spTree>
    <p:extLst>
      <p:ext uri="{BB962C8B-B14F-4D97-AF65-F5344CB8AC3E}">
        <p14:creationId xmlns:p14="http://schemas.microsoft.com/office/powerpoint/2010/main" val="133943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327</Words>
  <Application>Microsoft Office PowerPoint</Application>
  <PresentationFormat>Widescreen</PresentationFormat>
  <Paragraphs>30</Paragraphs>
  <Slides>23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Visual Analysis Paper—Due Sunday, Oct 20th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Baer</dc:creator>
  <cp:lastModifiedBy>Amy Baer</cp:lastModifiedBy>
  <cp:revision>10</cp:revision>
  <dcterms:created xsi:type="dcterms:W3CDTF">2024-10-22T14:26:58Z</dcterms:created>
  <dcterms:modified xsi:type="dcterms:W3CDTF">2024-10-23T15:54:19Z</dcterms:modified>
</cp:coreProperties>
</file>