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70" r:id="rId3"/>
    <p:sldId id="259" r:id="rId4"/>
    <p:sldId id="271" r:id="rId5"/>
    <p:sldId id="269" r:id="rId6"/>
    <p:sldId id="260" r:id="rId7"/>
    <p:sldId id="263" r:id="rId8"/>
    <p:sldId id="261" r:id="rId9"/>
    <p:sldId id="262" r:id="rId10"/>
    <p:sldId id="264" r:id="rId11"/>
    <p:sldId id="265" r:id="rId12"/>
    <p:sldId id="266" r:id="rId13"/>
    <p:sldId id="267" r:id="rId14"/>
    <p:sldId id="268" r:id="rId15"/>
    <p:sldId id="272" r:id="rId16"/>
    <p:sldId id="273" r:id="rId17"/>
    <p:sldId id="274" r:id="rId18"/>
    <p:sldId id="275" r:id="rId19"/>
    <p:sldId id="276" r:id="rId20"/>
    <p:sldId id="281" r:id="rId21"/>
    <p:sldId id="277" r:id="rId22"/>
    <p:sldId id="278" r:id="rId23"/>
    <p:sldId id="279" r:id="rId24"/>
    <p:sldId id="280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3" autoAdjust="0"/>
    <p:restoredTop sz="94660"/>
  </p:normalViewPr>
  <p:slideViewPr>
    <p:cSldViewPr snapToGrid="0">
      <p:cViewPr varScale="1">
        <p:scale>
          <a:sx n="73" d="100"/>
          <a:sy n="73" d="100"/>
        </p:scale>
        <p:origin x="54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F5252-CE1F-453A-8237-9332150D1F9A}" type="datetimeFigureOut">
              <a:rPr lang="en-US" smtClean="0"/>
              <a:t>9/26/2024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1C3CD-5E9F-444F-AF86-59E8ADEC11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785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4931">
        <p:random/>
      </p:transition>
    </mc:Choice>
    <mc:Fallback>
      <p:transition spd="slow" advTm="44931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F5252-CE1F-453A-8237-9332150D1F9A}" type="datetimeFigureOut">
              <a:rPr lang="en-US" smtClean="0"/>
              <a:t>9/26/2024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1C3CD-5E9F-444F-AF86-59E8ADEC11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1354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4931">
        <p:random/>
      </p:transition>
    </mc:Choice>
    <mc:Fallback>
      <p:transition spd="slow" advTm="44931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F5252-CE1F-453A-8237-9332150D1F9A}" type="datetimeFigureOut">
              <a:rPr lang="en-US" smtClean="0"/>
              <a:t>9/26/2024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1C3CD-5E9F-444F-AF86-59E8ADEC11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6186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4931">
        <p:random/>
      </p:transition>
    </mc:Choice>
    <mc:Fallback>
      <p:transition spd="slow" advTm="44931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F5252-CE1F-453A-8237-9332150D1F9A}" type="datetimeFigureOut">
              <a:rPr lang="en-US" smtClean="0"/>
              <a:t>9/26/2024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1C3CD-5E9F-444F-AF86-59E8ADEC11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8626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4931">
        <p:random/>
      </p:transition>
    </mc:Choice>
    <mc:Fallback>
      <p:transition spd="slow" advTm="44931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F5252-CE1F-453A-8237-9332150D1F9A}" type="datetimeFigureOut">
              <a:rPr lang="en-US" smtClean="0"/>
              <a:t>9/26/2024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1C3CD-5E9F-444F-AF86-59E8ADEC11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1306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4931">
        <p:random/>
      </p:transition>
    </mc:Choice>
    <mc:Fallback>
      <p:transition spd="slow" advTm="44931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F5252-CE1F-453A-8237-9332150D1F9A}" type="datetimeFigureOut">
              <a:rPr lang="en-US" smtClean="0"/>
              <a:t>9/26/2024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1C3CD-5E9F-444F-AF86-59E8ADEC11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8755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4931">
        <p:random/>
      </p:transition>
    </mc:Choice>
    <mc:Fallback>
      <p:transition spd="slow" advTm="44931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F5252-CE1F-453A-8237-9332150D1F9A}" type="datetimeFigureOut">
              <a:rPr lang="en-US" smtClean="0"/>
              <a:t>9/26/2024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1C3CD-5E9F-444F-AF86-59E8ADEC11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7852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4931">
        <p:random/>
      </p:transition>
    </mc:Choice>
    <mc:Fallback>
      <p:transition spd="slow" advTm="44931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F5252-CE1F-453A-8237-9332150D1F9A}" type="datetimeFigureOut">
              <a:rPr lang="en-US" smtClean="0"/>
              <a:t>9/26/2024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1C3CD-5E9F-444F-AF86-59E8ADEC11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5139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4931">
        <p:random/>
      </p:transition>
    </mc:Choice>
    <mc:Fallback>
      <p:transition spd="slow" advTm="44931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F5252-CE1F-453A-8237-9332150D1F9A}" type="datetimeFigureOut">
              <a:rPr lang="en-US" smtClean="0"/>
              <a:t>9/26/2024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1C3CD-5E9F-444F-AF86-59E8ADEC11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3275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4931">
        <p:random/>
      </p:transition>
    </mc:Choice>
    <mc:Fallback>
      <p:transition spd="slow" advTm="44931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F5252-CE1F-453A-8237-9332150D1F9A}" type="datetimeFigureOut">
              <a:rPr lang="en-US" smtClean="0"/>
              <a:t>9/26/2024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1C3CD-5E9F-444F-AF86-59E8ADEC11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3295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4931">
        <p:random/>
      </p:transition>
    </mc:Choice>
    <mc:Fallback>
      <p:transition spd="slow" advTm="44931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F5252-CE1F-453A-8237-9332150D1F9A}" type="datetimeFigureOut">
              <a:rPr lang="en-US" smtClean="0"/>
              <a:t>9/26/2024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1C3CD-5E9F-444F-AF86-59E8ADEC11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6067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4931">
        <p:random/>
      </p:transition>
    </mc:Choice>
    <mc:Fallback>
      <p:transition spd="slow" advTm="44931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8F5252-CE1F-453A-8237-9332150D1F9A}" type="datetimeFigureOut">
              <a:rPr lang="en-US" smtClean="0"/>
              <a:t>9/26/2024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61C3CD-5E9F-444F-AF86-59E8ADEC11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90687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Requires="p14">
      <p:transition spd="slow" p14:dur="1500" advTm="44931">
        <p:random/>
      </p:transition>
    </mc:Choice>
    <mc:Fallback>
      <p:transition spd="slow" advTm="44931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22121" y="309092"/>
            <a:ext cx="721216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High Classical (c. 450-400 BCE)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“The Golden Age”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02793" y="6372958"/>
            <a:ext cx="106508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0628" y="1604699"/>
            <a:ext cx="7615362" cy="453742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002617" y="6142125"/>
            <a:ext cx="40511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 of the Acropolis, Athens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74225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4931">
        <p:random/>
      </p:transition>
    </mc:Choice>
    <mc:Fallback>
      <p:transition spd="slow" advTm="44931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ig_05-43.jpg">
            <a:extLst>
              <a:ext uri="{FF2B5EF4-FFF2-40B4-BE49-F238E27FC236}">
                <a16:creationId xmlns:a16="http://schemas.microsoft.com/office/drawing/2014/main" id="{16CA2C17-2252-2E41-98A4-1D96F3DF7C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499" y="124123"/>
            <a:ext cx="6477000" cy="6272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131744" y="6396335"/>
            <a:ext cx="39285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The Acropolis, Athens, Greece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562962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4931">
        <p:random/>
      </p:transition>
    </mc:Choice>
    <mc:Fallback>
      <p:transition spd="slow" advTm="44931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386" y="0"/>
            <a:ext cx="9843027" cy="609556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09899" y="6095569"/>
            <a:ext cx="6096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2000" i="1" dirty="0" smtClean="0"/>
              <a:t>Parthenon</a:t>
            </a:r>
            <a:r>
              <a:rPr lang="en-US" sz="2000" i="1" dirty="0"/>
              <a:t>, </a:t>
            </a:r>
            <a:r>
              <a:rPr lang="en-US" sz="2000" dirty="0" smtClean="0"/>
              <a:t>Acropolis, Athens</a:t>
            </a:r>
          </a:p>
          <a:p>
            <a:pPr algn="ctr"/>
            <a:r>
              <a:rPr lang="en-US" sz="2000" dirty="0" smtClean="0"/>
              <a:t> c.447-432 BCE, </a:t>
            </a:r>
            <a:r>
              <a:rPr lang="en-US" sz="2000" dirty="0"/>
              <a:t>Pantelic Marble</a:t>
            </a:r>
          </a:p>
        </p:txBody>
      </p:sp>
    </p:spTree>
    <p:extLst>
      <p:ext uri="{BB962C8B-B14F-4D97-AF65-F5344CB8AC3E}">
        <p14:creationId xmlns:p14="http://schemas.microsoft.com/office/powerpoint/2010/main" val="3863242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4931">
        <p:random/>
      </p:transition>
    </mc:Choice>
    <mc:Fallback>
      <p:transition spd="slow" advTm="44931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ig_co-0501.jpg">
            <a:extLst>
              <a:ext uri="{FF2B5EF4-FFF2-40B4-BE49-F238E27FC236}">
                <a16:creationId xmlns:a16="http://schemas.microsoft.com/office/drawing/2014/main" id="{F635D57C-E35A-4842-B18D-A6ADBD7F06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504" y="911259"/>
            <a:ext cx="11791929" cy="5267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19633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4931">
        <p:random/>
      </p:transition>
    </mc:Choice>
    <mc:Fallback>
      <p:transition spd="slow" advTm="44931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8867" y="1988437"/>
            <a:ext cx="6173133" cy="414834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786389" y="6136783"/>
            <a:ext cx="48682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Reconstruction of Parthenon</a:t>
            </a:r>
            <a:endParaRPr lang="en-US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038761" cy="4740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4791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4931">
        <p:random/>
      </p:transition>
    </mc:Choice>
    <mc:Fallback>
      <p:transition spd="slow" advTm="44931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13497" t="4742" r="13181"/>
          <a:stretch/>
        </p:blipFill>
        <p:spPr>
          <a:xfrm>
            <a:off x="636104" y="627003"/>
            <a:ext cx="3114261" cy="536127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0321" t="945" r="11515"/>
          <a:stretch/>
        </p:blipFill>
        <p:spPr>
          <a:xfrm>
            <a:off x="4715061" y="478856"/>
            <a:ext cx="3140766" cy="596410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98606" y="6164619"/>
            <a:ext cx="24341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Doric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021789" y="6445371"/>
            <a:ext cx="22924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Ionic</a:t>
            </a:r>
            <a:endParaRPr lang="en-US" dirty="0"/>
          </a:p>
        </p:txBody>
      </p:sp>
      <p:pic>
        <p:nvPicPr>
          <p:cNvPr id="1026" name="Picture 2" descr="http://www.marblecolumns.net/wp-content/uploads/2012/07/Greek-columns-Doric-style-development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33" r="38356" b="-2014"/>
          <a:stretch/>
        </p:blipFill>
        <p:spPr bwMode="auto">
          <a:xfrm>
            <a:off x="9175409" y="627003"/>
            <a:ext cx="1945714" cy="5537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9620956" y="6164619"/>
            <a:ext cx="1188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Corinthian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75843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4931">
        <p:random/>
      </p:transition>
    </mc:Choice>
    <mc:Fallback>
      <p:transition spd="slow" advTm="44931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692394" y="6227445"/>
            <a:ext cx="68189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</a:t>
            </a:r>
            <a:r>
              <a:rPr lang="en-US" sz="2000" dirty="0" smtClean="0"/>
              <a:t>Recreation of </a:t>
            </a:r>
            <a:r>
              <a:rPr lang="en-US" sz="2000" dirty="0" err="1" smtClean="0"/>
              <a:t>Pheidias</a:t>
            </a:r>
            <a:r>
              <a:rPr lang="en-US" sz="2000" dirty="0" smtClean="0"/>
              <a:t>’ Huge Gold and Ivory Figure, </a:t>
            </a:r>
            <a:r>
              <a:rPr lang="en-US" sz="2000" dirty="0" err="1" smtClean="0"/>
              <a:t>aprox</a:t>
            </a:r>
            <a:r>
              <a:rPr lang="en-US" sz="2000" dirty="0" smtClean="0"/>
              <a:t> 38’ </a:t>
            </a: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6318" y="13485"/>
            <a:ext cx="4611081" cy="6113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5989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4931">
        <p:random/>
      </p:transition>
    </mc:Choice>
    <mc:Fallback>
      <p:transition spd="slow" advTm="44931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563" y="103031"/>
            <a:ext cx="10493829" cy="333161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9152" y="3434647"/>
            <a:ext cx="6514084" cy="289112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23478" y="6221943"/>
            <a:ext cx="91697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 </a:t>
            </a:r>
            <a:r>
              <a:rPr lang="en-US" sz="2000" dirty="0" smtClean="0"/>
              <a:t>Reconstruction of the East Pediment of the Parthenon. c. 447-432 BCE</a:t>
            </a:r>
            <a:endParaRPr lang="en-US" sz="20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1884" y="5264055"/>
            <a:ext cx="1423416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1725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4931">
        <p:random/>
      </p:transition>
    </mc:Choice>
    <mc:Fallback>
      <p:transition spd="slow" advTm="44931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625" b="11379"/>
          <a:stretch/>
        </p:blipFill>
        <p:spPr>
          <a:xfrm>
            <a:off x="2495057" y="-39634"/>
            <a:ext cx="7050915" cy="597160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57985" y="5931973"/>
            <a:ext cx="89250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 </a:t>
            </a:r>
            <a:r>
              <a:rPr lang="en-US" sz="2000" i="1" dirty="0" err="1" smtClean="0"/>
              <a:t>Lapith</a:t>
            </a:r>
            <a:r>
              <a:rPr lang="en-US" sz="2000" i="1" dirty="0" smtClean="0"/>
              <a:t> Fighting a Centaur, </a:t>
            </a:r>
            <a:r>
              <a:rPr lang="en-US" sz="2000" dirty="0" err="1" smtClean="0"/>
              <a:t>Metope</a:t>
            </a:r>
            <a:r>
              <a:rPr lang="en-US" sz="2000" dirty="0" smtClean="0"/>
              <a:t> Relief from the Doric Frieze on the south side of the Parthenon, c. 447-432 BCE, Marble, height 56”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3194014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4931">
        <p:random/>
      </p:transition>
    </mc:Choice>
    <mc:Fallback>
      <p:transition spd="slow" advTm="44931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9258"/>
            <a:ext cx="12319233" cy="366624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086378" y="5100034"/>
            <a:ext cx="86417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 smtClean="0"/>
              <a:t>Horsemen</a:t>
            </a:r>
            <a:r>
              <a:rPr lang="en-US" sz="2000" dirty="0" smtClean="0"/>
              <a:t>, Detail of the</a:t>
            </a:r>
            <a:r>
              <a:rPr lang="en-US" sz="2000" i="1" dirty="0" smtClean="0"/>
              <a:t> Procession</a:t>
            </a:r>
            <a:r>
              <a:rPr lang="en-US" sz="2000" dirty="0" smtClean="0"/>
              <a:t>, from the Ionic Frieze on the north side of the Parthenon, c. 447-432 BCE, Marble, height approx. 3’6”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4272310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4931">
        <p:random/>
      </p:transition>
    </mc:Choice>
    <mc:Fallback>
      <p:transition spd="slow" advTm="44931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8" t="17653" r="1003" b="15306"/>
          <a:stretch/>
        </p:blipFill>
        <p:spPr>
          <a:xfrm>
            <a:off x="587828" y="233804"/>
            <a:ext cx="11025052" cy="564697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25014" y="5640946"/>
            <a:ext cx="85773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 </a:t>
            </a:r>
            <a:r>
              <a:rPr lang="en-US" sz="2000" i="1" dirty="0" smtClean="0"/>
              <a:t>Marshals and Young Women</a:t>
            </a:r>
            <a:r>
              <a:rPr lang="en-US" sz="2000" dirty="0"/>
              <a:t>,</a:t>
            </a:r>
            <a:r>
              <a:rPr lang="en-US" sz="2000" dirty="0" smtClean="0"/>
              <a:t> Details of the </a:t>
            </a:r>
            <a:r>
              <a:rPr lang="en-US" sz="2000" i="1" dirty="0" smtClean="0"/>
              <a:t>Procession</a:t>
            </a:r>
            <a:r>
              <a:rPr lang="en-US" sz="2000" dirty="0" smtClean="0"/>
              <a:t> from the Ionic Frieze on the east side of the Parthenon, c. 447-432 BCE, Marble, height 3’6”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901385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4931">
        <p:random/>
      </p:transition>
    </mc:Choice>
    <mc:Fallback>
      <p:transition spd="slow" advTm="44931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505" y="0"/>
            <a:ext cx="10887195" cy="604080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109602" y="6040801"/>
            <a:ext cx="10033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 smtClean="0"/>
              <a:t> </a:t>
            </a:r>
            <a:r>
              <a:rPr lang="en-US" sz="2000" i="1" dirty="0" err="1"/>
              <a:t>Erechtheion</a:t>
            </a:r>
            <a:r>
              <a:rPr lang="en-US" sz="2000" i="1" dirty="0"/>
              <a:t>. </a:t>
            </a:r>
            <a:r>
              <a:rPr lang="en-US" sz="2000" dirty="0"/>
              <a:t>Acropolis, </a:t>
            </a:r>
            <a:r>
              <a:rPr lang="en-US" sz="2000" dirty="0" smtClean="0"/>
              <a:t>Athens, </a:t>
            </a:r>
            <a:r>
              <a:rPr lang="en-US" sz="2000" dirty="0"/>
              <a:t>421-406 BCE, View from the </a:t>
            </a:r>
            <a:r>
              <a:rPr lang="en-US" sz="2000" dirty="0" smtClean="0"/>
              <a:t>East, </a:t>
            </a:r>
            <a:r>
              <a:rPr lang="en-US" sz="2000" dirty="0"/>
              <a:t>Porch of the Maidens at the left; the north porch can be seen through the columns of the east wall</a:t>
            </a:r>
          </a:p>
        </p:txBody>
      </p:sp>
    </p:spTree>
    <p:extLst>
      <p:ext uri="{BB962C8B-B14F-4D97-AF65-F5344CB8AC3E}">
        <p14:creationId xmlns:p14="http://schemas.microsoft.com/office/powerpoint/2010/main" val="370713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4931">
        <p:random/>
      </p:transition>
    </mc:Choice>
    <mc:Fallback>
      <p:transition spd="slow" advTm="44931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4850" y="0"/>
            <a:ext cx="4889682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2505670"/>
            <a:ext cx="348262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 smtClean="0"/>
              <a:t>Porch of the Maidens, </a:t>
            </a:r>
          </a:p>
          <a:p>
            <a:r>
              <a:rPr lang="en-US" sz="2000" dirty="0" smtClean="0"/>
              <a:t>South Porch of </a:t>
            </a:r>
            <a:r>
              <a:rPr lang="en-US" sz="2000" i="1" dirty="0" err="1" smtClean="0"/>
              <a:t>Erechtheion</a:t>
            </a:r>
            <a:r>
              <a:rPr lang="en-US" sz="2000" dirty="0" smtClean="0"/>
              <a:t>, </a:t>
            </a:r>
          </a:p>
          <a:p>
            <a:r>
              <a:rPr lang="en-US" sz="2000" dirty="0" smtClean="0"/>
              <a:t>Acropolis, Athens, c. 420-10BCE</a:t>
            </a:r>
          </a:p>
        </p:txBody>
      </p:sp>
    </p:spTree>
    <p:extLst>
      <p:ext uri="{BB962C8B-B14F-4D97-AF65-F5344CB8AC3E}">
        <p14:creationId xmlns:p14="http://schemas.microsoft.com/office/powerpoint/2010/main" val="13645775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4931">
        <p:random/>
      </p:transition>
    </mc:Choice>
    <mc:Fallback>
      <p:transition spd="slow" advTm="44931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70695" y="2605399"/>
            <a:ext cx="51386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 smtClean="0"/>
              <a:t>Grave Stele of </a:t>
            </a:r>
            <a:r>
              <a:rPr lang="en-US" sz="2000" i="1" dirty="0" err="1" smtClean="0"/>
              <a:t>Ktesilaos</a:t>
            </a:r>
            <a:r>
              <a:rPr lang="en-US" sz="2000" i="1" dirty="0" smtClean="0"/>
              <a:t> and </a:t>
            </a:r>
            <a:r>
              <a:rPr lang="en-US" sz="2000" i="1" dirty="0" err="1" smtClean="0"/>
              <a:t>Theano</a:t>
            </a:r>
            <a:r>
              <a:rPr lang="en-US" sz="2000" dirty="0" smtClean="0"/>
              <a:t>. c. 400 BCE. Marble, height approx. 36 “</a:t>
            </a: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7742" y="-115715"/>
            <a:ext cx="471438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0929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4931">
        <p:random/>
      </p:transition>
    </mc:Choice>
    <mc:Fallback>
      <p:transition spd="slow" advTm="44931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8581" y="309490"/>
            <a:ext cx="3691191" cy="559806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740812" y="6091310"/>
            <a:ext cx="72448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Alexander the Great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653143" y="955982"/>
            <a:ext cx="287450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Hellenistic </a:t>
            </a:r>
          </a:p>
          <a:p>
            <a:r>
              <a:rPr lang="en-US" sz="3200" b="1" dirty="0" smtClean="0"/>
              <a:t>or Late Classical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8982839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4931">
        <p:random/>
      </p:transition>
    </mc:Choice>
    <mc:Fallback>
      <p:transition spd="slow" advTm="44931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622141" y="2828835"/>
            <a:ext cx="1025158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 Praxiteles, </a:t>
            </a:r>
            <a:r>
              <a:rPr lang="en-US" sz="2000" i="1" dirty="0" smtClean="0"/>
              <a:t>Hermes and the Infant </a:t>
            </a:r>
            <a:r>
              <a:rPr lang="en-US" sz="2000" i="1" dirty="0" err="1" smtClean="0"/>
              <a:t>Dionysos</a:t>
            </a:r>
            <a:r>
              <a:rPr lang="en-US" sz="2000" i="1" dirty="0" smtClean="0"/>
              <a:t>.</a:t>
            </a:r>
            <a:r>
              <a:rPr lang="en-US" sz="2000" dirty="0" smtClean="0"/>
              <a:t> </a:t>
            </a:r>
          </a:p>
          <a:p>
            <a:pPr algn="ctr"/>
            <a:r>
              <a:rPr lang="en-US" sz="2000" dirty="0" smtClean="0"/>
              <a:t>Hellenistic or Roman copy </a:t>
            </a:r>
          </a:p>
          <a:p>
            <a:pPr algn="ctr"/>
            <a:r>
              <a:rPr lang="en-US" sz="2000" dirty="0" smtClean="0"/>
              <a:t>after late Classical 4</a:t>
            </a:r>
            <a:r>
              <a:rPr lang="en-US" sz="2000" baseline="30000" dirty="0" smtClean="0"/>
              <a:t>th</a:t>
            </a:r>
            <a:r>
              <a:rPr lang="en-US" sz="2000" dirty="0" smtClean="0"/>
              <a:t> century BCE original. </a:t>
            </a:r>
          </a:p>
          <a:p>
            <a:pPr algn="ctr"/>
            <a:r>
              <a:rPr lang="en-US" sz="2000" dirty="0" smtClean="0"/>
              <a:t>Marble height 7’1”</a:t>
            </a: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9185" y="0"/>
            <a:ext cx="2954456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61365" y="612505"/>
            <a:ext cx="41719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Hellenistic or Late Classical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5035987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4931">
        <p:random/>
      </p:transition>
    </mc:Choice>
    <mc:Fallback>
      <p:transition spd="slow" advTm="44931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3013" y="0"/>
            <a:ext cx="2954456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1060" y="0"/>
            <a:ext cx="3519149" cy="6858000"/>
          </a:xfrm>
          <a:prstGeom prst="rect">
            <a:avLst/>
          </a:prstGeom>
        </p:spPr>
      </p:pic>
      <p:pic>
        <p:nvPicPr>
          <p:cNvPr id="4" name="Picture 3" descr="fig_05-63.jpg">
            <a:extLst>
              <a:ext uri="{FF2B5EF4-FFF2-40B4-BE49-F238E27FC236}">
                <a16:creationId xmlns:a16="http://schemas.microsoft.com/office/drawing/2014/main" id="{D3DBFF56-24A8-F943-924E-7DD0002430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5271" y="188"/>
            <a:ext cx="4530970" cy="685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53860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4931">
        <p:random/>
      </p:transition>
    </mc:Choice>
    <mc:Fallback>
      <p:transition spd="slow" advTm="44931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6363" y="120060"/>
            <a:ext cx="3223206" cy="575572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276363" y="6217888"/>
            <a:ext cx="85515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Praxiteles</a:t>
            </a:r>
            <a:r>
              <a:rPr lang="en-US" sz="2000" i="1" dirty="0" smtClean="0"/>
              <a:t>, Aphrodite of Knidos, </a:t>
            </a:r>
            <a:r>
              <a:rPr lang="en-US" sz="2000" dirty="0" smtClean="0"/>
              <a:t>c. 350 BCE. Marble, height 6’8”</a:t>
            </a: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058" y="0"/>
            <a:ext cx="3339127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5" r="2117" b="638"/>
          <a:stretch/>
        </p:blipFill>
        <p:spPr>
          <a:xfrm>
            <a:off x="8841558" y="182878"/>
            <a:ext cx="2829721" cy="5692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1959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4931">
        <p:random/>
      </p:transition>
    </mc:Choice>
    <mc:Fallback>
      <p:transition spd="slow" advTm="44931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03373" y="6001555"/>
            <a:ext cx="91053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 </a:t>
            </a:r>
            <a:r>
              <a:rPr lang="en-US" sz="2000" i="1" dirty="0" smtClean="0"/>
              <a:t>Athena Attacking the Giants</a:t>
            </a:r>
            <a:r>
              <a:rPr lang="en-US" sz="2000" dirty="0"/>
              <a:t>,</a:t>
            </a:r>
            <a:r>
              <a:rPr lang="en-US" sz="2000" dirty="0" smtClean="0"/>
              <a:t> Detail of the frieze from the east front of the altar from </a:t>
            </a:r>
            <a:r>
              <a:rPr lang="en-US" sz="2000" dirty="0" err="1" smtClean="0"/>
              <a:t>Pergamon</a:t>
            </a:r>
            <a:r>
              <a:rPr lang="en-US" sz="2000" dirty="0"/>
              <a:t>,</a:t>
            </a:r>
            <a:r>
              <a:rPr lang="en-US" sz="2000" dirty="0" smtClean="0"/>
              <a:t> C. 175-150 BCE, Marble, frieze height 7’7”</a:t>
            </a: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0195" y="0"/>
            <a:ext cx="8551718" cy="6001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3266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4931">
        <p:random/>
      </p:transition>
    </mc:Choice>
    <mc:Fallback>
      <p:transition spd="slow" advTm="44931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ig_05-89.jpg">
            <a:extLst>
              <a:ext uri="{FF2B5EF4-FFF2-40B4-BE49-F238E27FC236}">
                <a16:creationId xmlns:a16="http://schemas.microsoft.com/office/drawing/2014/main" id="{5EB19E5A-BE3B-1148-8E16-3EEF508DA4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8167" y="-7206"/>
            <a:ext cx="5975666" cy="687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453051" y="330731"/>
            <a:ext cx="573894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 </a:t>
            </a:r>
            <a:r>
              <a:rPr lang="en-US" sz="2000" dirty="0" err="1" smtClean="0"/>
              <a:t>Hagesandros</a:t>
            </a:r>
            <a:r>
              <a:rPr lang="en-US" sz="2000" dirty="0" smtClean="0"/>
              <a:t>, </a:t>
            </a:r>
            <a:r>
              <a:rPr lang="en-US" sz="2000" dirty="0" err="1" smtClean="0"/>
              <a:t>Polydoros</a:t>
            </a:r>
            <a:r>
              <a:rPr lang="en-US" sz="2000" dirty="0" smtClean="0"/>
              <a:t>, and </a:t>
            </a:r>
            <a:r>
              <a:rPr lang="en-US" sz="2000" dirty="0" err="1" smtClean="0"/>
              <a:t>Athenodoros</a:t>
            </a:r>
            <a:r>
              <a:rPr lang="en-US" sz="2000" dirty="0" smtClean="0"/>
              <a:t> of Rhodes</a:t>
            </a:r>
            <a:r>
              <a:rPr lang="en-US" sz="2000" dirty="0"/>
              <a:t>,</a:t>
            </a:r>
            <a:endParaRPr lang="en-US" sz="2000" dirty="0" smtClean="0"/>
          </a:p>
          <a:p>
            <a:pPr algn="ctr"/>
            <a:r>
              <a:rPr lang="en-US" sz="2000" dirty="0" smtClean="0"/>
              <a:t> </a:t>
            </a:r>
            <a:r>
              <a:rPr lang="en-US" sz="2000" i="1" dirty="0" err="1" smtClean="0"/>
              <a:t>Laocoon</a:t>
            </a:r>
            <a:r>
              <a:rPr lang="en-US" sz="2000" i="1" dirty="0" smtClean="0"/>
              <a:t> and His Sons</a:t>
            </a:r>
            <a:r>
              <a:rPr lang="en-US" sz="2000" dirty="0"/>
              <a:t>,</a:t>
            </a:r>
            <a:endParaRPr lang="en-US" sz="2000" dirty="0" smtClean="0"/>
          </a:p>
          <a:p>
            <a:pPr algn="ctr"/>
            <a:r>
              <a:rPr lang="en-US" sz="2000" dirty="0" smtClean="0"/>
              <a:t> original of 1</a:t>
            </a:r>
            <a:r>
              <a:rPr lang="en-US" sz="2000" baseline="30000" dirty="0" smtClean="0"/>
              <a:t>st</a:t>
            </a:r>
            <a:r>
              <a:rPr lang="en-US" sz="2000" dirty="0" smtClean="0"/>
              <a:t> century BCE </a:t>
            </a:r>
          </a:p>
          <a:p>
            <a:pPr algn="ctr"/>
            <a:r>
              <a:rPr lang="en-US" sz="2000" dirty="0" smtClean="0"/>
              <a:t>Marble, height 8’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5377492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4931">
        <p:random/>
      </p:transition>
    </mc:Choice>
    <mc:Fallback>
      <p:transition spd="slow" advTm="44931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8589" y="0"/>
            <a:ext cx="5454822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670865" y="487485"/>
            <a:ext cx="932688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 </a:t>
            </a:r>
            <a:r>
              <a:rPr lang="en-US" sz="2000" dirty="0" err="1" smtClean="0"/>
              <a:t>Hagesandros</a:t>
            </a:r>
            <a:r>
              <a:rPr lang="en-US" sz="2000" dirty="0" smtClean="0"/>
              <a:t>, </a:t>
            </a:r>
            <a:r>
              <a:rPr lang="en-US" sz="2000" dirty="0" err="1" smtClean="0"/>
              <a:t>Polydoros</a:t>
            </a:r>
            <a:r>
              <a:rPr lang="en-US" sz="2000" dirty="0" smtClean="0"/>
              <a:t>, and </a:t>
            </a:r>
            <a:r>
              <a:rPr lang="en-US" sz="2000" dirty="0" err="1" smtClean="0"/>
              <a:t>Athenodoros</a:t>
            </a:r>
            <a:r>
              <a:rPr lang="en-US" sz="2000" dirty="0" smtClean="0"/>
              <a:t> of Rhodes</a:t>
            </a:r>
            <a:r>
              <a:rPr lang="en-US" sz="2000" dirty="0"/>
              <a:t>,</a:t>
            </a:r>
            <a:endParaRPr lang="en-US" sz="2000" dirty="0" smtClean="0"/>
          </a:p>
          <a:p>
            <a:pPr algn="ctr"/>
            <a:r>
              <a:rPr lang="en-US" sz="2000" dirty="0" smtClean="0"/>
              <a:t> </a:t>
            </a:r>
            <a:r>
              <a:rPr lang="en-US" sz="2000" i="1" dirty="0" err="1" smtClean="0"/>
              <a:t>Laocoon</a:t>
            </a:r>
            <a:r>
              <a:rPr lang="en-US" sz="2000" i="1" dirty="0" smtClean="0"/>
              <a:t> and His Sons</a:t>
            </a:r>
            <a:r>
              <a:rPr lang="en-US" sz="2000" dirty="0"/>
              <a:t>,</a:t>
            </a:r>
            <a:endParaRPr lang="en-US" sz="2000" dirty="0" smtClean="0"/>
          </a:p>
          <a:p>
            <a:pPr algn="ctr"/>
            <a:r>
              <a:rPr lang="en-US" sz="2000" dirty="0" smtClean="0"/>
              <a:t> original of 1</a:t>
            </a:r>
            <a:r>
              <a:rPr lang="en-US" sz="2000" baseline="30000" dirty="0" smtClean="0"/>
              <a:t>st</a:t>
            </a:r>
            <a:r>
              <a:rPr lang="en-US" sz="2000" dirty="0" smtClean="0"/>
              <a:t> century BCE </a:t>
            </a:r>
          </a:p>
          <a:p>
            <a:pPr algn="ctr"/>
            <a:r>
              <a:rPr lang="en-US" sz="2000" dirty="0" smtClean="0"/>
              <a:t>Marble, height 8’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36970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4931">
        <p:random/>
      </p:transition>
    </mc:Choice>
    <mc:Fallback>
      <p:transition spd="slow" advTm="44931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37074" y="975412"/>
            <a:ext cx="469543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 smtClean="0"/>
              <a:t> Nike (Victory) of Samothrace</a:t>
            </a:r>
            <a:r>
              <a:rPr lang="en-US" sz="2000" dirty="0" smtClean="0"/>
              <a:t>, </a:t>
            </a:r>
          </a:p>
          <a:p>
            <a:pPr algn="ctr"/>
            <a:r>
              <a:rPr lang="en-US" sz="2000" dirty="0" smtClean="0"/>
              <a:t>Sanctuary of the Great Gods, Samothrace</a:t>
            </a:r>
            <a:r>
              <a:rPr lang="en-US" sz="2000" dirty="0"/>
              <a:t> </a:t>
            </a:r>
            <a:r>
              <a:rPr lang="en-US" sz="2000" dirty="0" smtClean="0"/>
              <a:t> c. 180 BCE (?) Marble, height 8’1”</a:t>
            </a: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3427" y="0"/>
            <a:ext cx="3312151" cy="68580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27282" y="2735707"/>
            <a:ext cx="4675855" cy="350689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713616" y="1556709"/>
            <a:ext cx="4650376" cy="3487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9682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4931">
        <p:random/>
      </p:transition>
    </mc:Choice>
    <mc:Fallback>
      <p:transition spd="slow" advTm="44931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459168" y="6388657"/>
            <a:ext cx="76122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</a:t>
            </a:r>
            <a:r>
              <a:rPr lang="en-US" sz="2000" i="1" dirty="0" smtClean="0"/>
              <a:t>Aphrodite of Melos (Venus de Milo) </a:t>
            </a:r>
            <a:r>
              <a:rPr lang="en-US" sz="2000" dirty="0" smtClean="0"/>
              <a:t>c. 150-100 BCE. Marble, height 6’8”</a:t>
            </a: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2465" y="0"/>
            <a:ext cx="2391941" cy="6368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6956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5429" y="234727"/>
            <a:ext cx="4729254" cy="594309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972053" y="6302325"/>
            <a:ext cx="6785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 smtClean="0"/>
              <a:t> Old Woman, </a:t>
            </a:r>
            <a:r>
              <a:rPr lang="en-US" sz="2000" dirty="0" smtClean="0"/>
              <a:t>Roman Copy, 1</a:t>
            </a:r>
            <a:r>
              <a:rPr lang="en-US" sz="2000" baseline="30000" dirty="0" smtClean="0"/>
              <a:t>st</a:t>
            </a:r>
            <a:r>
              <a:rPr lang="en-US" sz="2000" dirty="0" smtClean="0"/>
              <a:t> century CE. Marble, height 49.5”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8088220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4931">
        <p:random/>
      </p:transition>
    </mc:Choice>
    <mc:Fallback>
      <p:transition spd="slow" advTm="44931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3E4F19A7-A959-40BB-972C-4880BAF8EB0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706</TotalTime>
  <Words>433</Words>
  <Application>Microsoft Office PowerPoint</Application>
  <PresentationFormat>Widescreen</PresentationFormat>
  <Paragraphs>43</Paragraphs>
  <Slides>24</Slides>
  <Notes>0</Notes>
  <HiddenSlides>3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Calibri</vt:lpstr>
      <vt:lpstr>Calibri Light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at Buffalo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Amy Baer</dc:creator>
  <cp:lastModifiedBy>Amy Baer</cp:lastModifiedBy>
  <cp:revision>10</cp:revision>
  <dcterms:created xsi:type="dcterms:W3CDTF">2024-09-25T09:11:44Z</dcterms:created>
  <dcterms:modified xsi:type="dcterms:W3CDTF">2024-09-26T13:37:08Z</dcterms:modified>
</cp:coreProperties>
</file>