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6" r:id="rId17"/>
    <p:sldId id="273" r:id="rId18"/>
    <p:sldId id="274"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D22B1-B026-49A2-8ADD-5E51778F7B16}" type="datetimeFigureOut">
              <a:rPr lang="en-US" smtClean="0"/>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DEDC86-F6F0-47D9-ABE8-8BCDC39AC73B}" type="slidenum">
              <a:rPr lang="en-US" smtClean="0"/>
              <a:t>‹#›</a:t>
            </a:fld>
            <a:endParaRPr lang="en-US"/>
          </a:p>
        </p:txBody>
      </p:sp>
    </p:spTree>
    <p:extLst>
      <p:ext uri="{BB962C8B-B14F-4D97-AF65-F5344CB8AC3E}">
        <p14:creationId xmlns:p14="http://schemas.microsoft.com/office/powerpoint/2010/main" val="1848465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Ajax and Achilles playing dice, all dressed and ready for battle, throwing dice on the camp stool, during the Trojan war, draw your attention down to where the two hands are, Achilles just threw a four, Ajax threw a three, shortly after Ajax commits suicide, about human destiny</a:t>
            </a: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4200">
                <a:solidFill>
                  <a:srgbClr val="FFFFFF"/>
                </a:solidFill>
                <a:latin typeface="Gill Sans" pitchFamily="-110" charset="0"/>
                <a:ea typeface="ヒラギノ角ゴ ProN W3" pitchFamily="-110" charset="-128"/>
                <a:sym typeface="Gill Sans" pitchFamily="-110" charset="0"/>
              </a:defRPr>
            </a:lvl1pPr>
            <a:lvl2pPr marL="742950" indent="-285750">
              <a:defRPr sz="4200">
                <a:solidFill>
                  <a:srgbClr val="FFFFFF"/>
                </a:solidFill>
                <a:latin typeface="Gill Sans" pitchFamily="-110" charset="0"/>
                <a:ea typeface="ヒラギノ角ゴ ProN W3" pitchFamily="-110" charset="-128"/>
                <a:sym typeface="Gill Sans" pitchFamily="-110" charset="0"/>
              </a:defRPr>
            </a:lvl2pPr>
            <a:lvl3pPr marL="1143000" indent="-228600">
              <a:defRPr sz="4200">
                <a:solidFill>
                  <a:srgbClr val="FFFFFF"/>
                </a:solidFill>
                <a:latin typeface="Gill Sans" pitchFamily="-110" charset="0"/>
                <a:ea typeface="ヒラギノ角ゴ ProN W3" pitchFamily="-110" charset="-128"/>
                <a:sym typeface="Gill Sans" pitchFamily="-110" charset="0"/>
              </a:defRPr>
            </a:lvl3pPr>
            <a:lvl4pPr marL="1600200" indent="-228600">
              <a:defRPr sz="4200">
                <a:solidFill>
                  <a:srgbClr val="FFFFFF"/>
                </a:solidFill>
                <a:latin typeface="Gill Sans" pitchFamily="-110" charset="0"/>
                <a:ea typeface="ヒラギノ角ゴ ProN W3" pitchFamily="-110" charset="-128"/>
                <a:sym typeface="Gill Sans" pitchFamily="-110" charset="0"/>
              </a:defRPr>
            </a:lvl4pPr>
            <a:lvl5pPr marL="2057400" indent="-228600">
              <a:defRPr sz="4200">
                <a:solidFill>
                  <a:srgbClr val="FFFFFF"/>
                </a:solidFill>
                <a:latin typeface="Gill Sans" pitchFamily="-110" charset="0"/>
                <a:ea typeface="ヒラギノ角ゴ ProN W3" pitchFamily="-110" charset="-128"/>
                <a:sym typeface="Gill Sans" pitchFamily="-110" charset="0"/>
              </a:defRPr>
            </a:lvl5pPr>
            <a:lvl6pPr marL="25146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6pPr>
            <a:lvl7pPr marL="29718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7pPr>
            <a:lvl8pPr marL="34290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8pPr>
            <a:lvl9pPr marL="38862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9pPr>
          </a:lstStyle>
          <a:p>
            <a:fld id="{1006C975-493B-43C7-A342-CAE63DADE485}" type="slidenum">
              <a:rPr lang="en-US" altLang="en-US" sz="1200" smtClean="0"/>
              <a:pPr/>
              <a:t>4</a:t>
            </a:fld>
            <a:endParaRPr lang="en-US" altLang="en-US" sz="1200" smtClean="0"/>
          </a:p>
        </p:txBody>
      </p:sp>
    </p:spTree>
    <p:extLst>
      <p:ext uri="{BB962C8B-B14F-4D97-AF65-F5344CB8AC3E}">
        <p14:creationId xmlns:p14="http://schemas.microsoft.com/office/powerpoint/2010/main" val="774668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Young men, whose names are not mythological, aimed at a male audience, the moral here is the son of god dies, you too may die in battle, your’e mortal</a:t>
            </a: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4200">
                <a:solidFill>
                  <a:srgbClr val="FFFFFF"/>
                </a:solidFill>
                <a:latin typeface="Gill Sans" pitchFamily="-110" charset="0"/>
                <a:ea typeface="ヒラギノ角ゴ ProN W3" pitchFamily="-110" charset="-128"/>
                <a:sym typeface="Gill Sans" pitchFamily="-110" charset="0"/>
              </a:defRPr>
            </a:lvl1pPr>
            <a:lvl2pPr marL="742950" indent="-285750">
              <a:defRPr sz="4200">
                <a:solidFill>
                  <a:srgbClr val="FFFFFF"/>
                </a:solidFill>
                <a:latin typeface="Gill Sans" pitchFamily="-110" charset="0"/>
                <a:ea typeface="ヒラギノ角ゴ ProN W3" pitchFamily="-110" charset="-128"/>
                <a:sym typeface="Gill Sans" pitchFamily="-110" charset="0"/>
              </a:defRPr>
            </a:lvl2pPr>
            <a:lvl3pPr marL="1143000" indent="-228600">
              <a:defRPr sz="4200">
                <a:solidFill>
                  <a:srgbClr val="FFFFFF"/>
                </a:solidFill>
                <a:latin typeface="Gill Sans" pitchFamily="-110" charset="0"/>
                <a:ea typeface="ヒラギノ角ゴ ProN W3" pitchFamily="-110" charset="-128"/>
                <a:sym typeface="Gill Sans" pitchFamily="-110" charset="0"/>
              </a:defRPr>
            </a:lvl3pPr>
            <a:lvl4pPr marL="1600200" indent="-228600">
              <a:defRPr sz="4200">
                <a:solidFill>
                  <a:srgbClr val="FFFFFF"/>
                </a:solidFill>
                <a:latin typeface="Gill Sans" pitchFamily="-110" charset="0"/>
                <a:ea typeface="ヒラギノ角ゴ ProN W3" pitchFamily="-110" charset="-128"/>
                <a:sym typeface="Gill Sans" pitchFamily="-110" charset="0"/>
              </a:defRPr>
            </a:lvl4pPr>
            <a:lvl5pPr marL="2057400" indent="-228600">
              <a:defRPr sz="4200">
                <a:solidFill>
                  <a:srgbClr val="FFFFFF"/>
                </a:solidFill>
                <a:latin typeface="Gill Sans" pitchFamily="-110" charset="0"/>
                <a:ea typeface="ヒラギノ角ゴ ProN W3" pitchFamily="-110" charset="-128"/>
                <a:sym typeface="Gill Sans" pitchFamily="-110" charset="0"/>
              </a:defRPr>
            </a:lvl5pPr>
            <a:lvl6pPr marL="25146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6pPr>
            <a:lvl7pPr marL="29718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7pPr>
            <a:lvl8pPr marL="34290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8pPr>
            <a:lvl9pPr marL="38862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9pPr>
          </a:lstStyle>
          <a:p>
            <a:fld id="{A3AE1959-55FB-4A6A-9421-8B837D74CDB1}" type="slidenum">
              <a:rPr lang="en-US" altLang="en-US" sz="1200" smtClean="0"/>
              <a:pPr/>
              <a:t>7</a:t>
            </a:fld>
            <a:endParaRPr lang="en-US" altLang="en-US" sz="1200" smtClean="0"/>
          </a:p>
        </p:txBody>
      </p:sp>
    </p:spTree>
    <p:extLst>
      <p:ext uri="{BB962C8B-B14F-4D97-AF65-F5344CB8AC3E}">
        <p14:creationId xmlns:p14="http://schemas.microsoft.com/office/powerpoint/2010/main" val="57912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Satyrs are shown gallavating around</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4200">
                <a:solidFill>
                  <a:srgbClr val="FFFFFF"/>
                </a:solidFill>
                <a:latin typeface="Gill Sans" pitchFamily="-110" charset="0"/>
                <a:ea typeface="ヒラギノ角ゴ ProN W3" pitchFamily="-110" charset="-128"/>
                <a:sym typeface="Gill Sans" pitchFamily="-110" charset="0"/>
              </a:defRPr>
            </a:lvl1pPr>
            <a:lvl2pPr marL="742950" indent="-285750">
              <a:defRPr sz="4200">
                <a:solidFill>
                  <a:srgbClr val="FFFFFF"/>
                </a:solidFill>
                <a:latin typeface="Gill Sans" pitchFamily="-110" charset="0"/>
                <a:ea typeface="ヒラギノ角ゴ ProN W3" pitchFamily="-110" charset="-128"/>
                <a:sym typeface="Gill Sans" pitchFamily="-110" charset="0"/>
              </a:defRPr>
            </a:lvl2pPr>
            <a:lvl3pPr marL="1143000" indent="-228600">
              <a:defRPr sz="4200">
                <a:solidFill>
                  <a:srgbClr val="FFFFFF"/>
                </a:solidFill>
                <a:latin typeface="Gill Sans" pitchFamily="-110" charset="0"/>
                <a:ea typeface="ヒラギノ角ゴ ProN W3" pitchFamily="-110" charset="-128"/>
                <a:sym typeface="Gill Sans" pitchFamily="-110" charset="0"/>
              </a:defRPr>
            </a:lvl3pPr>
            <a:lvl4pPr marL="1600200" indent="-228600">
              <a:defRPr sz="4200">
                <a:solidFill>
                  <a:srgbClr val="FFFFFF"/>
                </a:solidFill>
                <a:latin typeface="Gill Sans" pitchFamily="-110" charset="0"/>
                <a:ea typeface="ヒラギノ角ゴ ProN W3" pitchFamily="-110" charset="-128"/>
                <a:sym typeface="Gill Sans" pitchFamily="-110" charset="0"/>
              </a:defRPr>
            </a:lvl4pPr>
            <a:lvl5pPr marL="2057400" indent="-228600">
              <a:defRPr sz="4200">
                <a:solidFill>
                  <a:srgbClr val="FFFFFF"/>
                </a:solidFill>
                <a:latin typeface="Gill Sans" pitchFamily="-110" charset="0"/>
                <a:ea typeface="ヒラギノ角ゴ ProN W3" pitchFamily="-110" charset="-128"/>
                <a:sym typeface="Gill Sans" pitchFamily="-110" charset="0"/>
              </a:defRPr>
            </a:lvl5pPr>
            <a:lvl6pPr marL="25146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6pPr>
            <a:lvl7pPr marL="29718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7pPr>
            <a:lvl8pPr marL="34290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8pPr>
            <a:lvl9pPr marL="38862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9pPr>
          </a:lstStyle>
          <a:p>
            <a:fld id="{9CE29208-CF76-456E-B049-D5CA9C2E8BC9}" type="slidenum">
              <a:rPr lang="en-US" altLang="en-US" sz="1200" smtClean="0"/>
              <a:pPr/>
              <a:t>8</a:t>
            </a:fld>
            <a:endParaRPr lang="en-US" altLang="en-US" sz="1200" smtClean="0"/>
          </a:p>
        </p:txBody>
      </p:sp>
    </p:spTree>
    <p:extLst>
      <p:ext uri="{BB962C8B-B14F-4D97-AF65-F5344CB8AC3E}">
        <p14:creationId xmlns:p14="http://schemas.microsoft.com/office/powerpoint/2010/main" val="2941551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74D6A65-B8BD-4762-86FB-3805A25F88CD}"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23960C-25FC-4C48-A2F0-AD34F690772C}" type="slidenum">
              <a:rPr lang="en-US" smtClean="0"/>
              <a:t>‹#›</a:t>
            </a:fld>
            <a:endParaRPr lang="en-US"/>
          </a:p>
        </p:txBody>
      </p:sp>
    </p:spTree>
    <p:extLst>
      <p:ext uri="{BB962C8B-B14F-4D97-AF65-F5344CB8AC3E}">
        <p14:creationId xmlns:p14="http://schemas.microsoft.com/office/powerpoint/2010/main" val="2732753627"/>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4D6A65-B8BD-4762-86FB-3805A25F88CD}"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23960C-25FC-4C48-A2F0-AD34F690772C}" type="slidenum">
              <a:rPr lang="en-US" smtClean="0"/>
              <a:t>‹#›</a:t>
            </a:fld>
            <a:endParaRPr lang="en-US"/>
          </a:p>
        </p:txBody>
      </p:sp>
    </p:spTree>
    <p:extLst>
      <p:ext uri="{BB962C8B-B14F-4D97-AF65-F5344CB8AC3E}">
        <p14:creationId xmlns:p14="http://schemas.microsoft.com/office/powerpoint/2010/main" val="160404770"/>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4D6A65-B8BD-4762-86FB-3805A25F88CD}"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23960C-25FC-4C48-A2F0-AD34F690772C}" type="slidenum">
              <a:rPr lang="en-US" smtClean="0"/>
              <a:t>‹#›</a:t>
            </a:fld>
            <a:endParaRPr lang="en-US"/>
          </a:p>
        </p:txBody>
      </p:sp>
    </p:spTree>
    <p:extLst>
      <p:ext uri="{BB962C8B-B14F-4D97-AF65-F5344CB8AC3E}">
        <p14:creationId xmlns:p14="http://schemas.microsoft.com/office/powerpoint/2010/main" val="4126882626"/>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4D6A65-B8BD-4762-86FB-3805A25F88CD}" type="datetimeFigureOut">
              <a:rPr lang="en-US" smtClean="0"/>
              <a:t>9/24/2024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23960C-25FC-4C48-A2F0-AD34F690772C}" type="slidenum">
              <a:rPr lang="en-US" smtClean="0"/>
              <a:t>‹#›</a:t>
            </a:fld>
            <a:endParaRPr lang="en-US"/>
          </a:p>
        </p:txBody>
      </p:sp>
    </p:spTree>
    <p:extLst>
      <p:ext uri="{BB962C8B-B14F-4D97-AF65-F5344CB8AC3E}">
        <p14:creationId xmlns:p14="http://schemas.microsoft.com/office/powerpoint/2010/main" val="2113784191"/>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74D6A65-B8BD-4762-86FB-3805A25F88CD}" type="datetimeFigureOut">
              <a:rPr lang="en-US" smtClean="0"/>
              <a:t>9/24/2024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23960C-25FC-4C48-A2F0-AD34F690772C}" type="slidenum">
              <a:rPr lang="en-US" smtClean="0"/>
              <a:t>‹#›</a:t>
            </a:fld>
            <a:endParaRPr lang="en-US"/>
          </a:p>
        </p:txBody>
      </p:sp>
    </p:spTree>
    <p:extLst>
      <p:ext uri="{BB962C8B-B14F-4D97-AF65-F5344CB8AC3E}">
        <p14:creationId xmlns:p14="http://schemas.microsoft.com/office/powerpoint/2010/main" val="505650927"/>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74D6A65-B8BD-4762-86FB-3805A25F88CD}" type="datetimeFigureOut">
              <a:rPr lang="en-US" smtClean="0"/>
              <a:t>9/24/2024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23960C-25FC-4C48-A2F0-AD34F690772C}" type="slidenum">
              <a:rPr lang="en-US" smtClean="0"/>
              <a:t>‹#›</a:t>
            </a:fld>
            <a:endParaRPr lang="en-US"/>
          </a:p>
        </p:txBody>
      </p:sp>
    </p:spTree>
    <p:extLst>
      <p:ext uri="{BB962C8B-B14F-4D97-AF65-F5344CB8AC3E}">
        <p14:creationId xmlns:p14="http://schemas.microsoft.com/office/powerpoint/2010/main" val="2047476968"/>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4D6A65-B8BD-4762-86FB-3805A25F88CD}" type="datetimeFigureOut">
              <a:rPr lang="en-US" smtClean="0"/>
              <a:t>9/24/2024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23960C-25FC-4C48-A2F0-AD34F690772C}" type="slidenum">
              <a:rPr lang="en-US" smtClean="0"/>
              <a:t>‹#›</a:t>
            </a:fld>
            <a:endParaRPr lang="en-US"/>
          </a:p>
        </p:txBody>
      </p:sp>
    </p:spTree>
    <p:extLst>
      <p:ext uri="{BB962C8B-B14F-4D97-AF65-F5344CB8AC3E}">
        <p14:creationId xmlns:p14="http://schemas.microsoft.com/office/powerpoint/2010/main" val="1129769094"/>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4D6A65-B8BD-4762-86FB-3805A25F88CD}" type="datetimeFigureOut">
              <a:rPr lang="en-US" smtClean="0"/>
              <a:t>9/24/2024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23960C-25FC-4C48-A2F0-AD34F690772C}" type="slidenum">
              <a:rPr lang="en-US" smtClean="0"/>
              <a:t>‹#›</a:t>
            </a:fld>
            <a:endParaRPr lang="en-US"/>
          </a:p>
        </p:txBody>
      </p:sp>
    </p:spTree>
    <p:extLst>
      <p:ext uri="{BB962C8B-B14F-4D97-AF65-F5344CB8AC3E}">
        <p14:creationId xmlns:p14="http://schemas.microsoft.com/office/powerpoint/2010/main" val="3387146877"/>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4D6A65-B8BD-4762-86FB-3805A25F88CD}" type="datetimeFigureOut">
              <a:rPr lang="en-US" smtClean="0"/>
              <a:t>9/24/2024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23960C-25FC-4C48-A2F0-AD34F690772C}" type="slidenum">
              <a:rPr lang="en-US" smtClean="0"/>
              <a:t>‹#›</a:t>
            </a:fld>
            <a:endParaRPr lang="en-US"/>
          </a:p>
        </p:txBody>
      </p:sp>
    </p:spTree>
    <p:extLst>
      <p:ext uri="{BB962C8B-B14F-4D97-AF65-F5344CB8AC3E}">
        <p14:creationId xmlns:p14="http://schemas.microsoft.com/office/powerpoint/2010/main" val="2216953382"/>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4D6A65-B8BD-4762-86FB-3805A25F88CD}"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23960C-25FC-4C48-A2F0-AD34F690772C}" type="slidenum">
              <a:rPr lang="en-US" smtClean="0"/>
              <a:t>‹#›</a:t>
            </a:fld>
            <a:endParaRPr lang="en-US"/>
          </a:p>
        </p:txBody>
      </p:sp>
    </p:spTree>
    <p:extLst>
      <p:ext uri="{BB962C8B-B14F-4D97-AF65-F5344CB8AC3E}">
        <p14:creationId xmlns:p14="http://schemas.microsoft.com/office/powerpoint/2010/main" val="2770141287"/>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4D6A65-B8BD-4762-86FB-3805A25F88CD}"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23960C-25FC-4C48-A2F0-AD34F690772C}" type="slidenum">
              <a:rPr lang="en-US" smtClean="0"/>
              <a:t>‹#›</a:t>
            </a:fld>
            <a:endParaRPr lang="en-US"/>
          </a:p>
        </p:txBody>
      </p:sp>
    </p:spTree>
    <p:extLst>
      <p:ext uri="{BB962C8B-B14F-4D97-AF65-F5344CB8AC3E}">
        <p14:creationId xmlns:p14="http://schemas.microsoft.com/office/powerpoint/2010/main" val="375543223"/>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4D6A65-B8BD-4762-86FB-3805A25F88CD}" type="datetimeFigureOut">
              <a:rPr lang="en-US" smtClean="0"/>
              <a:t>9/24/2024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3960C-25FC-4C48-A2F0-AD34F690772C}" type="slidenum">
              <a:rPr lang="en-US" smtClean="0"/>
              <a:t>‹#›</a:t>
            </a:fld>
            <a:endParaRPr lang="en-US"/>
          </a:p>
        </p:txBody>
      </p:sp>
    </p:spTree>
    <p:extLst>
      <p:ext uri="{BB962C8B-B14F-4D97-AF65-F5344CB8AC3E}">
        <p14:creationId xmlns:p14="http://schemas.microsoft.com/office/powerpoint/2010/main" val="124127765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upload.wikimedia.org/wikipedia/commons/5/59/Euphronios_krater_side_A_MET_L.2006.10.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docid=0byWCh5SbuA2BM&amp;tbnid=5XqcGHjvell61M:&amp;ved=0CAUQjRw&amp;url=http://en.wikipedia.org/wiki/Euphronios_krater&amp;ei=J8kEU_n6KYbSyAGxlIDYBg&amp;bvm=bv.61535280,d.aWc&amp;psig=AFQjCNEFc0DF42p92-oqCNNJ4-57GYuFgQ&amp;ust=139290894889490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22738" y="394692"/>
            <a:ext cx="8590208" cy="65864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smtClean="0">
                <a:ln>
                  <a:noFill/>
                </a:ln>
                <a:solidFill>
                  <a:prstClr val="white"/>
                </a:solidFill>
                <a:effectLst/>
                <a:uLnTx/>
                <a:uFillTx/>
                <a:latin typeface="Calibri" panose="020F0502020204030204"/>
                <a:ea typeface="+mn-ea"/>
                <a:cs typeface="+mn-cs"/>
              </a:rPr>
              <a:t>“Classical Greece”: (600-300 BC)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r>
              <a:rPr kumimoji="0" lang="en-US" sz="3600" b="0" i="1" u="none" strike="noStrike" kern="1200" cap="none" spc="0" normalizeH="0" baseline="0" noProof="0" dirty="0" smtClean="0">
                <a:ln>
                  <a:noFill/>
                </a:ln>
                <a:solidFill>
                  <a:prstClr val="white"/>
                </a:solidFill>
                <a:effectLst/>
                <a:uLnTx/>
                <a:uFillTx/>
                <a:latin typeface="Calibri" panose="020F0502020204030204"/>
                <a:ea typeface="+mn-ea"/>
                <a:cs typeface="+mn-cs"/>
              </a:rPr>
              <a:t>Concepts</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US" sz="3600" b="0" i="0" u="none" strike="noStrike" kern="1200" cap="none" spc="0" normalizeH="0" baseline="0" noProof="0" dirty="0" smtClean="0">
                <a:ln>
                  <a:noFill/>
                </a:ln>
                <a:solidFill>
                  <a:prstClr val="white"/>
                </a:solidFill>
                <a:effectLst/>
                <a:uLnTx/>
                <a:uFillTx/>
                <a:latin typeface="Calibri" panose="020F0502020204030204"/>
                <a:ea typeface="+mn-ea"/>
                <a:cs typeface="+mn-cs"/>
              </a:rPr>
              <a:t>Humanism</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US" sz="3600" b="0" i="0" u="none" strike="noStrike" kern="1200" cap="none" spc="0" normalizeH="0" baseline="0" noProof="0" dirty="0" smtClean="0">
                <a:ln>
                  <a:noFill/>
                </a:ln>
                <a:solidFill>
                  <a:prstClr val="white"/>
                </a:solidFill>
                <a:effectLst/>
                <a:uLnTx/>
                <a:uFillTx/>
                <a:latin typeface="Calibri" panose="020F0502020204030204"/>
                <a:ea typeface="+mn-ea"/>
                <a:cs typeface="+mn-cs"/>
              </a:rPr>
              <a:t>Rationalism</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US" sz="3600" b="0" i="0" u="none" strike="noStrike" kern="1200" cap="none" spc="0" normalizeH="0" baseline="0" noProof="0" dirty="0" smtClean="0">
                <a:ln>
                  <a:noFill/>
                </a:ln>
                <a:solidFill>
                  <a:prstClr val="white"/>
                </a:solidFill>
                <a:effectLst/>
                <a:uLnTx/>
                <a:uFillTx/>
                <a:latin typeface="Calibri" panose="020F0502020204030204"/>
                <a:ea typeface="+mn-ea"/>
                <a:cs typeface="+mn-cs"/>
              </a:rPr>
              <a:t>Idealism</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smtClean="0">
                <a:ln>
                  <a:noFill/>
                </a:ln>
                <a:solidFill>
                  <a:prstClr val="white"/>
                </a:solidFill>
                <a:effectLst/>
                <a:uLnTx/>
                <a:uFillTx/>
                <a:latin typeface="Calibri" panose="020F0502020204030204"/>
                <a:ea typeface="+mn-ea"/>
                <a:cs typeface="+mn-cs"/>
              </a:rPr>
              <a:t>Time Periods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white"/>
                </a:solidFill>
                <a:effectLst/>
                <a:uLnTx/>
                <a:uFillTx/>
                <a:latin typeface="Calibri" panose="020F0502020204030204"/>
                <a:ea typeface="+mn-ea"/>
                <a:cs typeface="+mn-cs"/>
              </a:rPr>
              <a:t>Early Classical: (c.480-450 BCE)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white"/>
                </a:solidFill>
                <a:effectLst/>
                <a:uLnTx/>
                <a:uFillTx/>
                <a:latin typeface="Calibri" panose="020F0502020204030204"/>
                <a:ea typeface="+mn-ea"/>
                <a:cs typeface="+mn-cs"/>
              </a:rPr>
              <a:t>High Classical: (450-400 BCE)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white"/>
                </a:solidFill>
                <a:effectLst/>
                <a:uLnTx/>
                <a:uFillTx/>
                <a:latin typeface="Calibri" panose="020F0502020204030204"/>
                <a:ea typeface="+mn-ea"/>
                <a:cs typeface="+mn-cs"/>
              </a:rPr>
              <a:t>Late Classical: (400-323 BCE)</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458950"/>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5602" name="Picture 2" descr="http://digital.lib.buffalo.edu.gate.lib.buffalo.edu/utils/ajaxhelper/?CISOROOT=VS001&amp;CISOPTR=25013&amp;action=2&amp;DMSCALE=10&amp;DMWIDTH=297&amp;DMHEIGHT=432&amp;DMX=0&amp;DMY=0&amp;DMTEXT=&amp;DMROTAT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8973" y="-506698"/>
            <a:ext cx="5183094" cy="753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90361" y="2523920"/>
            <a:ext cx="3358612" cy="1477328"/>
          </a:xfrm>
          <a:prstGeom prst="rect">
            <a:avLst/>
          </a:prstGeom>
          <a:noFill/>
        </p:spPr>
        <p:txBody>
          <a:bodyPr wrap="none" rtlCol="0">
            <a:spAutoFit/>
          </a:bodyPr>
          <a:lstStyle/>
          <a:p>
            <a:pPr algn="ctr"/>
            <a:r>
              <a:rPr lang="en-US" dirty="0" smtClean="0"/>
              <a:t>Exekias (potter and painter)</a:t>
            </a:r>
          </a:p>
          <a:p>
            <a:pPr algn="ctr"/>
            <a:r>
              <a:rPr lang="en-US" i="1" dirty="0" smtClean="0"/>
              <a:t> Ajax and Achilles Playing a Game,</a:t>
            </a:r>
          </a:p>
          <a:p>
            <a:pPr algn="ctr"/>
            <a:r>
              <a:rPr lang="en-US" dirty="0" smtClean="0"/>
              <a:t>c. 540-530 BCE</a:t>
            </a:r>
          </a:p>
          <a:p>
            <a:pPr algn="ctr"/>
            <a:r>
              <a:rPr lang="en-US" dirty="0" smtClean="0"/>
              <a:t>Black-figure painting on a </a:t>
            </a:r>
          </a:p>
          <a:p>
            <a:pPr algn="ctr"/>
            <a:r>
              <a:rPr lang="en-US" dirty="0" smtClean="0"/>
              <a:t>ceramic amphora, height 2’</a:t>
            </a:r>
            <a:endParaRPr lang="en-US" dirty="0"/>
          </a:p>
        </p:txBody>
      </p:sp>
    </p:spTree>
    <p:extLst>
      <p:ext uri="{BB962C8B-B14F-4D97-AF65-F5344CB8AC3E}">
        <p14:creationId xmlns:p14="http://schemas.microsoft.com/office/powerpoint/2010/main" val="1119792761"/>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thistoryresources.net/greek-art-archaeology-2016/greek-art-archaeology-images/exekiasachillesaja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7417" y="0"/>
            <a:ext cx="4412433" cy="683044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0361" y="2523920"/>
            <a:ext cx="3358612" cy="1477328"/>
          </a:xfrm>
          <a:prstGeom prst="rect">
            <a:avLst/>
          </a:prstGeom>
          <a:noFill/>
        </p:spPr>
        <p:txBody>
          <a:bodyPr wrap="none" rtlCol="0">
            <a:spAutoFit/>
          </a:bodyPr>
          <a:lstStyle/>
          <a:p>
            <a:pPr algn="ctr"/>
            <a:r>
              <a:rPr lang="en-US" dirty="0" smtClean="0"/>
              <a:t>Exekias (potter and painter)</a:t>
            </a:r>
          </a:p>
          <a:p>
            <a:pPr algn="ctr"/>
            <a:r>
              <a:rPr lang="en-US" i="1" dirty="0" smtClean="0"/>
              <a:t> Ajax and Achilles Playing a Game,</a:t>
            </a:r>
          </a:p>
          <a:p>
            <a:pPr algn="ctr"/>
            <a:r>
              <a:rPr lang="en-US" dirty="0" smtClean="0"/>
              <a:t>c. 540-530 BCE</a:t>
            </a:r>
          </a:p>
          <a:p>
            <a:pPr algn="ctr"/>
            <a:r>
              <a:rPr lang="en-US" dirty="0" smtClean="0"/>
              <a:t>Black-figure painting on a </a:t>
            </a:r>
          </a:p>
          <a:p>
            <a:pPr algn="ctr"/>
            <a:r>
              <a:rPr lang="en-US" dirty="0" smtClean="0"/>
              <a:t>ceramic amphora, height 2’</a:t>
            </a:r>
            <a:endParaRPr lang="en-US" dirty="0"/>
          </a:p>
        </p:txBody>
      </p:sp>
    </p:spTree>
    <p:extLst>
      <p:ext uri="{BB962C8B-B14F-4D97-AF65-F5344CB8AC3E}">
        <p14:creationId xmlns:p14="http://schemas.microsoft.com/office/powerpoint/2010/main" val="2767998221"/>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626" name="Picture 2" descr="http://digital.lib.buffalo.edu.gate.lib.buffalo.edu/utils/ajaxhelper/?CISOROOT=VS001&amp;CISOPTR=20427&amp;action=2&amp;DMSCALE=10&amp;DMWIDTH=400&amp;DMHEIGHT=352&amp;DMX=0&amp;DMY=0&amp;DMTEXT=&amp;DMROTATE=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328" y="-647984"/>
            <a:ext cx="8161734" cy="7182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095299" y="6211669"/>
            <a:ext cx="9697792" cy="646331"/>
          </a:xfrm>
          <a:prstGeom prst="rect">
            <a:avLst/>
          </a:prstGeom>
        </p:spPr>
        <p:txBody>
          <a:bodyPr wrap="square">
            <a:spAutoFit/>
          </a:bodyPr>
          <a:lstStyle/>
          <a:p>
            <a:pPr algn="ctr"/>
            <a:r>
              <a:rPr lang="en-US" dirty="0"/>
              <a:t>Exekias (potter and </a:t>
            </a:r>
            <a:r>
              <a:rPr lang="en-US" dirty="0" smtClean="0"/>
              <a:t>painter), </a:t>
            </a:r>
            <a:r>
              <a:rPr lang="en-US" i="1" dirty="0" smtClean="0"/>
              <a:t>Ajax </a:t>
            </a:r>
            <a:r>
              <a:rPr lang="en-US" i="1" dirty="0"/>
              <a:t>and Achilles Playing a </a:t>
            </a:r>
            <a:r>
              <a:rPr lang="en-US" i="1" dirty="0" smtClean="0"/>
              <a:t>Game, </a:t>
            </a:r>
            <a:r>
              <a:rPr lang="en-US" dirty="0" smtClean="0"/>
              <a:t>c</a:t>
            </a:r>
            <a:r>
              <a:rPr lang="en-US" dirty="0"/>
              <a:t>. 540-530 BCE</a:t>
            </a:r>
          </a:p>
          <a:p>
            <a:pPr algn="ctr"/>
            <a:r>
              <a:rPr lang="en-US" dirty="0"/>
              <a:t>Black-figure painting on a </a:t>
            </a:r>
            <a:r>
              <a:rPr lang="en-US" dirty="0" smtClean="0"/>
              <a:t>ceramic </a:t>
            </a:r>
            <a:r>
              <a:rPr lang="en-US" dirty="0"/>
              <a:t>amphora, height 2’</a:t>
            </a:r>
          </a:p>
        </p:txBody>
      </p:sp>
    </p:spTree>
    <p:extLst>
      <p:ext uri="{BB962C8B-B14F-4D97-AF65-F5344CB8AC3E}">
        <p14:creationId xmlns:p14="http://schemas.microsoft.com/office/powerpoint/2010/main" val="3217915417"/>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arthistoryresources.net/greek-art-archaeology-2016/greek-art-archaeology-images/archaicBFexekiasachilles.jpg"/>
          <p:cNvPicPr>
            <a:picLocks noChangeAspect="1" noChangeArrowheads="1"/>
          </p:cNvPicPr>
          <p:nvPr/>
        </p:nvPicPr>
        <p:blipFill rotWithShape="1">
          <a:blip r:embed="rId2">
            <a:extLst>
              <a:ext uri="{28A0092B-C50C-407E-A947-70E740481C1C}">
                <a14:useLocalDpi xmlns:a14="http://schemas.microsoft.com/office/drawing/2010/main" val="0"/>
              </a:ext>
            </a:extLst>
          </a:blip>
          <a:srcRect b="3084"/>
          <a:stretch/>
        </p:blipFill>
        <p:spPr bwMode="auto">
          <a:xfrm>
            <a:off x="2084294" y="1"/>
            <a:ext cx="7900748" cy="642769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068405" y="6305799"/>
            <a:ext cx="9697792" cy="646331"/>
          </a:xfrm>
          <a:prstGeom prst="rect">
            <a:avLst/>
          </a:prstGeom>
        </p:spPr>
        <p:txBody>
          <a:bodyPr wrap="square">
            <a:spAutoFit/>
          </a:bodyPr>
          <a:lstStyle/>
          <a:p>
            <a:pPr algn="ctr"/>
            <a:r>
              <a:rPr lang="en-US" dirty="0"/>
              <a:t>Exekias (potter and </a:t>
            </a:r>
            <a:r>
              <a:rPr lang="en-US" dirty="0" smtClean="0"/>
              <a:t>painter), </a:t>
            </a:r>
            <a:r>
              <a:rPr lang="en-US" i="1" dirty="0" smtClean="0"/>
              <a:t>Ajax </a:t>
            </a:r>
            <a:r>
              <a:rPr lang="en-US" i="1" dirty="0"/>
              <a:t>and Achilles Playing a </a:t>
            </a:r>
            <a:r>
              <a:rPr lang="en-US" i="1" dirty="0" smtClean="0"/>
              <a:t>Game, </a:t>
            </a:r>
            <a:r>
              <a:rPr lang="en-US" dirty="0" smtClean="0"/>
              <a:t>c</a:t>
            </a:r>
            <a:r>
              <a:rPr lang="en-US" dirty="0"/>
              <a:t>. 540-530 BCE</a:t>
            </a:r>
          </a:p>
          <a:p>
            <a:pPr algn="ctr"/>
            <a:r>
              <a:rPr lang="en-US" dirty="0"/>
              <a:t>Black-figure painting on a </a:t>
            </a:r>
            <a:r>
              <a:rPr lang="en-US" dirty="0" smtClean="0"/>
              <a:t>ceramic </a:t>
            </a:r>
            <a:r>
              <a:rPr lang="en-US" dirty="0"/>
              <a:t>amphora, height 2’</a:t>
            </a:r>
          </a:p>
        </p:txBody>
      </p:sp>
    </p:spTree>
    <p:extLst>
      <p:ext uri="{BB962C8B-B14F-4D97-AF65-F5344CB8AC3E}">
        <p14:creationId xmlns:p14="http://schemas.microsoft.com/office/powerpoint/2010/main" val="503516435"/>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File:Euphronios krater side A MET L.2006.1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2282" y="-123637"/>
            <a:ext cx="9508902" cy="6335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195405" y="6211669"/>
            <a:ext cx="9822656" cy="646331"/>
          </a:xfrm>
          <a:prstGeom prst="rect">
            <a:avLst/>
          </a:prstGeom>
        </p:spPr>
        <p:txBody>
          <a:bodyPr wrap="square">
            <a:spAutoFit/>
          </a:bodyPr>
          <a:lstStyle/>
          <a:p>
            <a:pPr algn="ctr"/>
            <a:r>
              <a:rPr lang="en-US" dirty="0" err="1" smtClean="0"/>
              <a:t>Euphronios</a:t>
            </a:r>
            <a:r>
              <a:rPr lang="en-US" dirty="0" smtClean="0"/>
              <a:t> </a:t>
            </a:r>
            <a:r>
              <a:rPr lang="en-US" dirty="0"/>
              <a:t>(painter) and </a:t>
            </a:r>
            <a:r>
              <a:rPr lang="en-US" dirty="0" err="1"/>
              <a:t>Euxitheos</a:t>
            </a:r>
            <a:r>
              <a:rPr lang="en-US" dirty="0"/>
              <a:t> (potter). </a:t>
            </a:r>
            <a:r>
              <a:rPr lang="en-US" i="1" dirty="0"/>
              <a:t>Death of </a:t>
            </a:r>
            <a:r>
              <a:rPr lang="en-US" i="1" dirty="0" err="1"/>
              <a:t>Sarpedon</a:t>
            </a:r>
            <a:r>
              <a:rPr lang="en-US" i="1" dirty="0"/>
              <a:t>. </a:t>
            </a:r>
            <a:r>
              <a:rPr lang="en-US" dirty="0"/>
              <a:t>c. 515 BCE</a:t>
            </a:r>
            <a:r>
              <a:rPr lang="en-US" dirty="0" smtClean="0"/>
              <a:t>.</a:t>
            </a:r>
          </a:p>
          <a:p>
            <a:pPr algn="ctr"/>
            <a:r>
              <a:rPr lang="en-US" dirty="0" smtClean="0"/>
              <a:t> </a:t>
            </a:r>
            <a:r>
              <a:rPr lang="en-US" dirty="0"/>
              <a:t>Red figure decoration on a calyx krater. Ceramic, height of krater 18”, Rome</a:t>
            </a:r>
          </a:p>
        </p:txBody>
      </p:sp>
    </p:spTree>
    <p:extLst>
      <p:ext uri="{BB962C8B-B14F-4D97-AF65-F5344CB8AC3E}">
        <p14:creationId xmlns:p14="http://schemas.microsoft.com/office/powerpoint/2010/main" val="249936211"/>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descr="data:image/jpeg;base64,/9j/4AAQSkZJRgABAQAAAQABAAD/2wCEAAkGBxQTEhQUExQWFRUXGBsaGBcYGBwbHBodGhsdGBwcHBgfHiggHB4lHB0YIjEhJSorLi4uGiAzODMsNygtLisBCgoKBQUFDgUFDisZExkrKysrKysrKysrKysrKysrKysrKysrKysrKysrKysrKysrKysrKysrKysrKysrKysrK//AABEIALMBGQMBIgACEQEDEQH/xAAbAAABBQEBAAAAAAAAAAAAAAACAAEEBQYDB//EAEkQAAIBAwMCAwQHBAcFBgcAAAECEQADIQQSMUFRBSJhBhNxgQcjMkKRobEUwdHwFTNSYpKi4RZDgrLxJDRUZHLSJSY1U2Nz4v/EABQBAQAAAAAAAAAAAAAAAAAAAAD/xAAUEQEAAAAAAAAAAAAAAAAAAAAA/9oADAMBAAIRAxEAPwD0hmicTSYZ6/hTmD/rQ3SeaBlU9iaMxjr1psz++jUTmaB59KGK6Ie/Whgd88UCb4UR/jTEd6dR/wBKBqVFFMPiaAcU1ORTRQNFMxxRGlHwoGUdaIikKU0A2xzXShAzRUCilikB+NPNAXNMUPFCDThxn8qBn606rANNumnZqBjQ0bUMUAsMd6a2MUc04MxQCfSjNMaMUDRSUV03z0oBQIfOa6Mv5UBEGjn86BdO38/rTbvSjFN/PFBB2Yjp/PWjI45oSJ4FEpoHIwPhSsjt2+NOM+lINz+78aAhx3oWM9KfMY/n+FApoDB680M0805+NAynmhXFFsxTAUDEemaczRRQigY0DE9KMjNDJoEpopihttzFGp7GgfdThaZeaPOM9KAVFKnQ080AmkKRak0zNAgaR/nNCDSigeczRbvhQFZpxQLf2igpE8zQqDMfOg7CjjFCKeKBDiktOFoQgmgOc0akUNOcUD+nqaPPp+NcwfnS3DtQRWXrmaPaP9INDI9aJY6j8qBl606HHrQ8CnU4/wBKAwfjXMHP8966FsR39c1zPNA5b4V0nA4oQBThZ6RQI9KQH5U5Aph6UAt8KbvTvTdaBt1AxGc0dyuX8KBwa6L0oNtJQe4oOo4pD91CtIDFASmkpxQFf5muk0DGnApAUiKBiaemNIGgVIev4U5FKg5uJI+NPToM0+yaBKaMUJSnUdKAopg2absO/wDJpKeRQEXo99cW5roh6UBFcGa4V33nih2nv+dBxMj+NJWPwiqv+kmjMFiTEyAfj2Ixj1roniaGN4KniB5s9qCdImO/anA4qE/iFsEAk9v5zUnTXVbhugwT8uvwoOooHMNUg6dh+tcXsE84H+tASmea6EfhPFcVKr1Aj1pXdSI8sn5/pQdyvSgiuQvMe3w/65rqzYJM8UAxxTdTUc3mEkGevyromoJElQPh8uKA2FMwowQeDntRG3iT8qDltmkoohSFBy1N7bE9cfPFFp7odFccEA5/fVV7RXPq/JG4GRJjgE4+PHzqb4XrEuWkKAqNsBSI2xiI5oJYpzTKfWnPegU0xFED3pbaAQKQAya6fx4oTQCKKfnTkUxNANtaQoopRQJTTk09M5zA/nvQcrYJJJHBx/Guqn86YfhTpQKOtIERPemPQU5NAi/Brp73+c1GPb8KL3Q/n/pQVmt0oEKCrSu4QeI+PI5zXP8AZ/ennoOfKJ44/OqP2c17OPdmFhfL17hjP4Y6ZrSX7QssEFwGBGDkRxJ754oIreFY8zKuCZGexXd/ZmRk96LR6coCxZRIj7W6CBPaR/0qQ15DbLNtA8oCKeeu6Cc4xXO23vVJg+VVCyYMTI6zPJgetA2puNvVtzQwEMSZx68H5jNKz4gSSLmexH76WoAlSrTIEg9x07fh3qHtgTGes4+Ed/j6UFvbuBwSCIjkcCi/DHYVRW0C5E+sc8c9MelTNHcYA7mwaC0sDnzcfx+FSLp7VHswRPFBrtcltCzmFAyf+nWaBT3xn4R/PeuVvPBBGZzMfOm02ut3R5XVgQSI6xC46xJGfWqz3yacPLMdzFtqIzmYAgBREQKC1mcnHyri+ogggz8KyWs9qL7MUsaG+SD9u75F78f6VENjxK7JuP7lRHksopYk9A7ttGeTHwmg3N3xIKCWKrjkmPy6VmPEPbfTBti3GvMFLFbI3QB1JHlAHctVZa9lFJVns3LrAjc+oubvLI4XcVBgHgdfTMz+hfq7iD3dkNPkVgFgDyjI+wcSuB8JoIOr8c1NwD3enS0rxDX28zSwEhV+P9qO5pL45qlBuNasG2N3nFx0+yxU8gjkTk8EVPVkF7fduabbtZRFy2MkCGwAcESFJxzNRbl6wLS221ulVgXZoa2Q+92bKlugjIggjFBJX2uNttty3fQkE4C3VgRkbCTGV5HWrXQ+19p5+sWRyrBrZxzIYY61n7PiehW0qvrbLOqlC4yWDF5ECY5Ax2Peol7xDw8e895qVc3QN5Fu4Z7xC4keUgYg8UHolrxYEAgSD1Uhh8oqVZ8RQ9fxB+FeOm/4flbd9lds7rOnuIZxxt2kQOkxnipqe0llCNmq1UbQNnulYHpMvnJ7mg9bW8pmCDUXwvVtcVy4A2uVBXggAZz6z+Feb3fbe2pH1d/MQdi5PGBu5wfyqKv0jIGbb72005mDMA4Ikjt3oPXzTV5wPpDt3eHWIIz5DDH1ieOg/StfpfaOy2MrEDuOnX50FyRTAVysaxH+y6n4H91d/ejv8qAqEim3r/Ci3UAxT0/NMD2NAz809N60mOKBD9KXvPT86ZR1NDH8zQeb2rkhSrGQCZ4+Hr8DmrGz4iwAD+YNw4H88mcVT2FJgAwvEznBnjrme3NdBAI7BojETMcdvSgvdPrFYN/OZzxwRxFTtNrrfDZxgAgEYMGOeRmslbddxAJUMCME9MkZg/zzXDTJtuGeegBEkRJETMH1oNx70QVOwn7WAN3AwO3wqNdPMHgT2IyDkdMAfgap/CNRsdycDqCBiAfvfjUC7rInaSCeYOSvMnIJPrzQazS30ycHEEgYAkmp+nKHyiJiYMHAjg9eelZz2bvbwU3BXUS3B3Djiea4X7zpd8pG4MVDQR0DHgwfgR0FBtdcCLf2tnHmxAE9jjIxXk3tTrbyhyLjm2zwECMA24GSUjKmHgnBgcxj1i1c99ZLIYMFZBzPP4g15N7e+M3Uu+794xtqCGY9GIBxtVYjvGfxkM17P+0j2GRgoZVuBiu07jAIInt14MGeJNaXQNqdfZuXl1N6y1u4ybVdgrgy6kru8sAhTHasANDfuH+rfoQSPsgwJIP3TjIrefRRrrH11lwDddpCbBG1BEhuCTPTotBa3/ZEgEN4jecxBi6SZAnq56giq7X+xiBS37dcuQpIUPJmMT5jOemOau/HvbLSWXKNpwzCftKgHUYgNjjmPhXLwr23sai97h7A3fcjYwxkjz7AsAHGeKCuX2H0Sgu2oN37IgsIk+skzAJ56U2k9jPD9iM90sQMpiJngkCefWp/jn0jJp7htLYYkCSHgKQCQSCpYdME8z0qX7Le3NvVLBtNbboNylCIgyx25B+JoKvR+yPhxUmHkMZ+1EYOW24571Js+y/h722BW4c8295XCDhgp6k4mm8e+kYae49tLbLcUH7YlG7BSrSJyJI5jFQvCPpTNwsL9lNsAKUJmZ6s04z2n9KCd4P7M6GboNh7kbSGAdgRB7GJxU3T+CaQv/3VnATAFsgCWmD5gJ4xmh9q/bO5o1hdMSzfZuSzW1zjdKLOBMA1nD9JOqs7GuLaZZG5UEEgkExMkdv40Gst+D2VuqF0bBQWJASM7SMsSF5z9qj1nhqrK29CQMMRCnd5gT5hIkgRkjmovintdfTTLqbWlW5aYbkYOYgnEyoII7R88Vgb30ha/aIvKJ4i3b/Cdv50HqN/Sbf6vSbfNyvu/jGDxNYD249mGuXjes29rtIuW5GScb5GAx6/rWi8F9pddq9H76xasu1thbZW3S5VVJOGUZmelZG37c6lrlx2sqSgllAZQvruMkQJwe9BltR4ZftAF7TgTEgT/mE0Ok8RuIQFuMnIIBYSZkSAa22n+kVdqhrJIA+0uMjMKpn0HNTP9rPD7kpcBAkKNyehG7dwP9fwDM+F+2d9FAJW5AUQ4yMxAIg8RmCcVpPDfpBuZLB1kxAO/wBeDECO1SbXhvhd7d7trQIYZnb5oO0DieCartT7HrJ2XJieIbjH6Gg1Wn+kS0YDMhnrlD+DYJrU+B6/3ysQWJUzJj7LSVyMHgj5V4pqPZK7tZbbggYyCDBGfng17t4faS3ZQBAkqsgADMAZjk+tBOt3O5zXTdUMXJ554+VdEuj5d/hQdR60xSlvXuKIx3FAKjGaHd6/pRMR0P8ArQ7fT8hQedJ4T71fPdVWOYhicYB464obvhluAv7WIUZAXjEiYODEc1y8O1KBvcbmVnQ+7K8AjMR0APHaKho4tMCHRjGdoVEyATLAbm8xJ4M4mg73BbTyrdV45aFx/nz04qKLZ95gE45gkHGYaIMfu5ogthkdncW3gzCqRJCLKZBgFWaCAZY1P1V20ysv9IJ7skkKNvlDGQpk8AxHzHwCEdcir5SBA84OCeBg+vmxTaLRXrxlUwRywK4LfD9K6/0bY3pcOttFVYEglRMEGJBA6dqtrev04I/7YpOQB+0IMekn4UBafw25aYPNqRMMxPURxtGec0Or1cE7ltuxP2k3mDtgsW2kARGKg63UWTcGy+l3dAA96jnduUYXJ4Lfh60NxNzHcsMSsgE4L7QRIPGcUGp9nNe+/Yygg7pZFMBu249YnpVV7QeGCwLzM9pfe3IZrim5AaIIU4EYBgdB2qp0V8pcS4AAB5oaREz8mPlaCekVrPFtLb1YVtga4gk25EkHkCTB4Bj09aDDe0GpKt+y6ZXJ2eYjYSynMCeM9P7mZPFZ7JaEDxXR/wBrbc3AgDzC2/OSCRuXt8K0Wq0vubo9yEtjZu2nEcKxxOSGAkyfzoPAF3eJozgC5LOIz5TbKsN3oyicD7QoKj6YNq3bRKjBBMRnB5/OqL2EX/4vYWZG9mjr/VNxj14rYfScoGs0e4SDdtf8xHB5+FVvh+jCe0YQfZHvHiB1tN1oG+mm0FuKwwYA+WcVH+ilv+0aYcybrf5Cc9zNTfppH2MdFP8AzVC+ivT3Rq9OTbfYJhgh25RpJaI7Znmgm/TWoW5ZPMiO+PNNYz2bcBN3/wCVefhjHxitz9NwAawYyZA9OelYbwnT/UK2xjN+GO3yjAgTHPGPUd6D2P6UU/7Ex7A4+Ftv315VfI/Ybf3m/fz+/wDKvW/pN04bRnd0OMxkqwHHxrx/W6a4ultlrbrbP2bkEA8xBig9T8Ksz4DZBH+4B+OSa8R1SHaF/swI9QSP1r3jwe3Pglgf+VU/5Zrw3xN4MBT9tjPzPr+tB679CIjw+8P/ADLfH+rtmq1dAp0epMCdRqdjdwNi29s/GT86t/oUQf0dcIETfc/5EFRdHcC6VsSF1iiI6xbOPxmgpPaf2dVr2qKAKumsqtpRjLO6if8AhX86fX+xVpC8Sf2bTTB5e46gAmOgO4/hV94ym5vE/hZA6R5rlW/iQEazMeVOOwWgwdz2PRQilR9Vpy9wj79xggH+HcTUTUeyl6zcYI7Slu2CQcNduciOuB+IzXobsn1/mG6bSkEj7yr/AAOPSpN3SfXTzN8TI4i0SPwP7qDz3w3w/WF12Xiou33tyyTCqAxbM9ZgCOK9Y1OoS3aW17zc6qoO4jcduJPEnE/jVRb0221ZYQdpusY7GePWf31X32DN/wCo5Ix2nP76DR+JXiL+nA6lyf8ACf31y8K8QUJ5yF+0RkyZd+nyqnXWxd38gExuaYkEY5E8zmojXPdmyThZUNHYv1HTnjrQbm06mSIOfjQ3rgH3gCfhzwB+NY1Nbdt33YRJPu4mFAUwMTPHX8qhePa93bc33G8qiIweecnr8sUHoSPPMV3kdzWH9mPHQga1eYxG5WJJA48ox86t/wDajSf/AHR/hb+FBibljbdS5KwiusgjLHPlMw0CZE9sUVvUm3ctWxd2Iy6cBS0T5i10wehQrnjntWR1emuW7TWit1bdx0VUcAwSw8sj7M5MiPh1rr4/4drLl1YskgW0SVdeFETlpB5kevTNBrLeputbsn3rRttl/WdK12c9d4/Kqbwz2kLHbvfbbNg3G25KxtvKF9XzPwEZrjrbWstrpzZRztsAPlD5/Oh3AsQTsMTHU0Gi09wo+5GW61lLZUtb2MUMSTu4KhcAcz0oJl/2xYJbQXW3sHQtgBCbu5WyOBbAX4k1bnV3DqCFuBrZ1ly2sBT5BpxcABjgnNef3fZ3VM8m0WUdFdDgZGQTIrcWvaDQWylpD7vYNxJUnY4U22Mg5wYJHQUEnwFbjhTeef8As+nuAkAQ7e8YmQOu0c4qQLofawhS9xsGOEAg+slBn+8aq/Ebr29JavpgRZDMNv2VYqoVd0FQHg85MVP/AGm1sVpUsGbasAkEcyAJAk8xnoe4I2wbXIgWWIM58odBOOSGJHw+dS7bBYAuDfbK8kT0gATz/E1mNPrL9u29y6rIDdRbIUwCd8+6IjJK+b/hic1qfD/CHv6a8m5Yu3ILqCGDWmjcgG6BuX8qCv8AErzHVoWhkvW9rhG3G2zAHfIEQYGIEHvUL2Ovj+lLdthlRcKNJLA7GDAyB/ePA+ArU+J6MJbtr7uypUFUKXZJ+qa0R5l5zIzyBWa9gfBLY8RN5WMoLpZQQdhbAViOGGZFBJ+k60P2jSMTG27aP+ZqDQWP/mS4SOLDMPmu395q+9q9AbmosNtLbIYDaSCQTHHYxVd4Fo7h8Xa+6MEGmKbipALbxHPBIzEmgqfpnHlTMYWfxatr9H3/ANO0X/6h+/8AhVR7f6axdFy3eME2ZtkBiQ4MqQq5PqPU0Pszf1NnSaW2iEGLKkXEIgG55zGCpCE8917UFP8ATcPJbkdf3x++n9jbAbwazuWZvXMf8R/h+VaH28tKz2rbCRcBVsSQoZHYgRkwpgDNQPD9D7nQe6VLigX7zIrqwbZvbYTjErBz3oLr6RVnROOo2/wqq09sHwOwCP8AcoD+Z/Srv27UDS3D2Kn8CKxns1pdQtgW2t3BaKAiVeSQqgSCMGWMRGEHag1Xgc/0PY7fsi/8lYKz4Gv9D37hbN2+Y9Al0rjvJFek+G2Cnhlq2RBXTKpBxBCQR8ayvh2lZvDrFtQcX75gAn77suAPUHOKC2+ibQG1oCp63nYHuCBBH4flVVbtsNHqD21Bb8LSHH4VqvYe2yaNFcFWUkEEEdhwaoLIB0upiTNw4GZm2qx+INA+pEv4ge+yAR2Z5+PNVvtX4mjG/bAuBoTO3B2xvyOymZ6R64sdfcltQqSTdtlljMgKBj/iIwexqt9pdJ7vT3XG229wBWiGLEiGkrMRBMiefwDMuXv3rQ3hwxUmXO2fswe4kTxjE16po9Yl5ybRkJqNrEcSLZBg9YPWvLl9jGG2LgTcQAGEOfMBAziJOey9+Np4X4da0MkX2u3F3EIDCGBOF4LGH60GgtYtRIke85Pdif0mqh3tZAKnbAI2EfabbEg9TXFtWGtXNxKlyF2EREyGhoGDJ+VVfh91WXYCAd9uATBhWbeR3gj8CaC7VbI5GQWHDQSmTAin1Vi2wI2hiMSQ5YGAeSOgIqPc1iWmKkb2fey4JgPAjHcTx8aTatlRHZhsf3jnG0e8+yqlpIA2ZyeRQWPiNpBdLFQTJacz5YyYFU/jum2jhQrHnpIB7gdv1qb7SMdTa+ovC06nfJAO4bZ24MEeo7V5OPF9a6AMBcU8Z3HdM4hiRzQau1qURIZ1zOJgHsfXPbtUb9ssdz+P/wDNZi/rtQxbfplUnkhCOVI6zHIODyBUj/aN/wDwSf4T/Cgtrvjd46UJeYG6lxHtkkMdgDAtIJGGKRJ60Xs4+sa6ji/5AjA/Xbty/ajarTyOMcVG1/iy3iJS3bG7BUQRgDCkkgSCZnqZHQzvZnW7veMtuyLNtINwq5YxAEkOJMTxxQW+i9oNYPdm5ctXC4k2yAd0CBtCjBbny9fiKg672h1y3ArIim4/lUKYCRJAETMzklsxiBmfptMl3yW1s/VsqqVDLsY+Y7D7yTGJAiINWOt9j3uMjOVbbwDcvSMzhtxI7Y5oKr9p1V5rV/Tsy2g7M2PKyliQAAAxyhBJAJ3nGINP7R6AB7t1Aiq67YBE5ti4x6SGVyxng24zNaNvZ5LSE2rVqVJmNRdXJOeUM57Vy1XhFu2AzWrI3Hn3zgnb0H1GIk89zQVenv20t2bbMqLZdFK+83f7wXARg+WSJaeQcV09nbenvPtdktp5iwZhJYlT5eCVIBAPXOKKwtnaTcCW0K7v6/zjIOCbY3RnjOMTWd1/iu51NjCIAC5j/hIETIJcDAMUFv7R6gv4fpyB5W1DqoZmEOhbbAOEEEfHM1b3dQyaf3Nq8FCNsUAgBroFxoB6/WR1mJqNp7dnUW7GkUhkt3S1uNRtcnJZn+rgSDmM1F1/hOltEW23qxYxt1AuEbYBBm2eSxxziaCy8Z0F29cs2rl5Ql+66govmUgEsFcg7ZInnkelTNBqhY91b04UKbz2rpKqDvt2w7NcYjJgMS2Zgd6fQeIMTbK6chdMzMAMtFxSLhubs8loK9QZoW8IbUl3tgw1x7ynfa5uW/cv1BwMj1iaCy8L8Vu3G1XlXbZbaGMCZBbsMbSpn1+FRvDbl4sHbzKXYGZjyWwpE7oHnLDP9nvXO7pb7WdVY9yw94Fnz2gFYKiEKfeYUhF5k5NS/Bmu2rd2ydM5Je407rI/rCWIP12Mkgc4AoIVvW37zPbQzvb3ikZYW1KyAOMMR16HnIq38T1TWQS1txaW3uLHd1JG0+aMAEyYj/irz/XXrcok3kNtiB9Za84YrKnz4WEgBcCuet1aAuxN1Fughl3IyRKwdocDoZ7/ACoPR316IYLCF2j7RJ8w3cTPUfGRUPQ+0guW94VlxaB3EqN7gHZO8cAqZ4gzWX0fie5nAtOCzK87EB8qe7A/rYgL5oGJBxmaNdWhsmwUdCziD7tDJGnFj7JufaHlYAHp60Gh1XjdtRksTCtgtgONwxvk4H6/Co1n2lLDettyoCljvcYYkzlugEccnoKoPFdVbL2nRHXaLQI9zuKm1I5U/ZPEepPpXK147aA2ecHZp0nYfN7m4WbMYFxZx0zzNBqF9p7WxSd4nfj6w4tXBbY43SesdfnXfxbx1bW+2rMHCtDAkorBGYBzwCSpEc8VmPEPEEAsJbs3Q6oVY7GnN1LoMR1K/nTP4wt685XT3UZrnvoCu5B2MgG0Lwd3SBjmaDS+zntELwuszMuwWm8zjCOskk5HKsY7RUBfErYuAIx23JcIHE/eLjOMRmOO9VOj8TtJbuLcsXEF17LR7tuLe1GUHZ95EJ/4oPFQtc2nLWyC+21atrtFq4F8rqXH9X1AYwRncKDU6twlwICVLEbbfvIUkbSVENH3wYPT4TXO5qrEm67Wm2liYcuPqiUnb5iTkxPbHQVV6vxSy1zi9cRrlx3i20xcu2ioErgBVefy6V0/pBGh1R0zd3A22WFe77wFV9395FVZJEFR8aC7t6VxdB8jJ5yNhAO/AKxjOJGByfWKTTsXcsjqCGNzbKsQoG5trNDffOB3PTiZe8XQrs94wJS8u8SCrM5a3c3FZHl+96jnmuOp8X07XA24CDEEzEqII8uNqpB5jdHBoD1uu3Kl3Zca2zMAoA3N5cGCccnvyYoLdxLbqxsXhckbWJSYdti4LAiSYHED4VY/tdnaCL1sKT5RvXbzmRAnr86g6tpsu+m1DI4vWw/uX+6WKgEL6EwZoATxbc25xeH2ZgID532CHNwsCSGHOOSIp9TqUJZwt+06b1JVznYqbpIuy8EM2ZHmgdavbdy8S6tcvI3umdCXYkhcqSGHIPx9apfD/EL7iyDeutvS3Mv9otG5iDmJmgPReKsG93PvUlgy3bIlgoDP5re0cHqpnua88bw4OL7lfLsum3mSCGUL6xtJEetej6C7eD3jc1Fwqty4BBjyqFBMdcnpPNZDTXWNgHP9XdxxO+6AP8ooOXi/hItnUFLlxAi2ioDRkhiZ56jie/aqrdd/8Q/+J/8A3Vp/E7n/AHkHOE/IMJxPf86f9gXsn4CgrrGnZVbdYZi2S0bTj7Jlo9OsfHFddbpnIX3Vq6FI6CfNEncVJVpwe3FUniHtK+pEEH7LBgGMmZCjjMbic4OBAjLDxO9tSLxTYAInaAFxAAjzcZ5xQWXgmie1eFy7YvXFBDFXtOZIGGwORHX1+Fbm97dW7enLKp3/AHd6lQGLACfLmAwYxxNecf7Q6ly03rkCZYOwj4dfkB8orl4t4mdQCzBQdsM24yxE5IHlBmOBkj1NB6tc8dsn/eWwwnyk5UnzGB7qSskZET61kvae5Yvq1z9sVmRTtQMokLjbESCQTnrBxWGsElt+OOoWPsgdDHbsZNajTePMUK7Q6hSpUW1WFjkMp3cgjByOlAGt06XtMrsSSn9ry8g5gA8kKsf3Zqk0Wh95qbdrbAgjJ3xClmOIPf51E1t0uYJ2iB5cnzZAmcz681C3MNxEiTt9R/MUGl13iS27+635yp8rhiANuCoyZABBBHYfPlp76+/t3rrSPtmTM8gJLbhPBk8T6RWb3Rz+MVKDElW2k7YGciAcg/iPxNB7V7LeLtrL5d1a0pteUkqpdiQPKpglQu/MdAfSj8X8Te2L4QogXcCCvmZg20kQpXdtn4x6V5t4d4tZa0Ld4XNocMvuFVSIBABYsCIPGIzg5o7lrTs2LlxxuEJcuN7wrzvJ2gKRM/Dd0oLp/aO+7uymVDT9lcoIySFzifkPWpPi3tV+0P7q2wa0LZnIUlioWDiSVbzTHfFY7Wa9LQuW7SKA2D5i0qed3QtMQR06VA8Nur7wEsw4yMAGRyP/AFE/j3oNamhVfKGUXSTB4UEkrPvB5iJj/FHerjUWriKCVF1ikncdyoMLDEAECQcieorJeK+JRdBsqluVOEJzuglSe/cetSdB49p1fzW75DDlLr24IJBBWdpiQcTyaA/aDVe7R/dhlLbVcQ22VG7cCSZJjmAYms9/tBeVSgbys25gQDJ5Pm5EnkfydAdToLin6m6CGjd70boLc5XnjOageKtpVtrbW0JY7veCGYfZ8s4nII7Hdigl2NXvRUuKoum4oUCVwywrHaeAe+T1rQeJai3YuL5DcGwHc8ARsQbY7yxnJy0dKyPs7qdOmoL3EYqu4J7ogNjAMNK8Dr35xWm8W1mgu7S76nJ80+72iSWORH3ivoYHagbW+I2nZ3ezCq6WhAzB8xESPuZHU7h2qFZvm7s93b5nY3uwwXzRM5kZGDxAzirKx4fopXbqLomZ3pI3geUmGzAgTMYHfI+G6K1adSmstlQxIBDqmTMbYOZjBniKCUPBblwhXuWwV2/aT3YYNuUqDMbsHESO/Ex4T35jY6sWUssxAAzEtwYz6HGK4+1msAtKoZnedwcMGB3FuDIMgEEj+98zx8J1PutMLhVluhygKqN0EmSzZHeB0ERigZvEyLBDkrllUyp3ZZjPl3ACBmevyqd4VZW4MsSNodQF8wAwfeGDJ80wJMKeRWf8U8RDYXEAg+X7xBIYEROBHaOlRfA/Frlq67ETMl9wxGTjGCQWHzEDFBp9V4nbRykZOASyCB2dgDgDc0TJlYE1YafRs4BCmVYS25R5jCr90Cc9Z5rCXNVN8XiFkZFtl3KORmeIJwPhWw8I1rvpVVy73GuISB1AuKY+AUlun2QJyKCfZ8W1VlHVVtvaHnIeCfPAVlAgwTnA/KrDxjxS01v9n8wvu6E2wv2TuUld3BgT1of2e2xtwF2PtwcurPdQgk54UOsTyfwqD4ebute5dcHYfLtP2lEKu7EEYjufnQXfs+bnvWDuLn1dwkyGIBGBIgRO41WezmjQmwfNuUW3VieeFiOiiD8dwxV97m2BuQWEYgjyLtbODlUmIPHpUW14HaQhlW2OPu4EE+Y7gSWzIJzIGaCInOrwD9bdjGfutE9cgfyazHhloCxtklQFiRMg3s/H5elafX6WzbF24wtXHckklQ53cYkHaPhiazGhvpFm3MsDbtz3LXCQM8jjJ5oJeqskJqj1GxRI+0DGa0PuF7/8v8aofFJ+vyf6xViD91QZ/OoP9HnuP8K/+6gwq4UjbBPJ+U46cfqPjUvSa0LwJcRkA4gRxMSeuOnNRB8QZHXJAnJAHEAcDpPNBaBYk5MCT8oBzQd71zqeswY6c56mMV2S5tGZkg/aGIHWO5M9ahswAIknGBPQ9eo+VK2xMS3WY79Pljp6fCg7prj1wBPHWQfl2x8an6QhclzI+6enSSRnj9IqC6jcoY+Xv+EmOe3B5GIrnd+8q+nXv6zx8/30HXUurE8kLxMkmAYmYmfhijXw6VBnymTg8QYllnGCOO1QQkGG7/Dg9o/WpFu6UBAmCCRAgmQOvMZ6cwKB/dGRAIBE4E/H5YqTp76sNrniNpmY7kCZ4+dK1eK23Q7TuksTDZjBkz1nIrnplQKJw08nryZiQYiOJzQE1sI5Ax9oTxMfLpIkfHrXFrIJBz1MRubGZOBPwpG/uIkAKNw6DEyQ0ZI9PU0/v5MKT1ECJg85HOPSgdrCnCsCBxI2wT1gkwPTFC2kM5brjEzwDniBmhQRhSPOY6mMxM/Gfwp71wgAbiozA9B6jr/OKCZqdIFUBirdm+ZwJgkc49a5L7sLjezFQM4HrGO3r16xUdtQXBmHgYndIk5Mjt64z1oSo9ek5nJHcR96gsNEloo5dzuiRAkKPUfe9c1VXLhMCB1iBEg/9KkNb2xuyG+7BHUd4k459ae7bKrhVI6MTJGMiJ5zmPSgVrU7VXaqyOcHsMc/H8a6C8Q7F1ljM5mJ5PBmPj6zUW3aK5IMfukf6GrEYAAh+TABY5PB6fh+fQJgRQJQqcgDOcYnGAJHWOQeK5L4rsDFCZAIH3hLDBIMQZEfuNOujuMo8kAyCs5zkwOSBnH8KubPs1cEL760CSZyMA5EAef5ERQZy9qJh3zc5nGSZknd8hGPlU7TXkAhiV83IaBGM8HiMEdzmtTp/Yu0zAuc9QimDiONnGZyavF9krQCkWVYiIYsOkcJuAJAA4PxoMINEXiELkx5lmCJkwZiRPP+tTL3grLsXYuwuCXgcQVkAMCDBkkjkVudLaW0dsKsjlFUcRkicH4H5V0vnb9ZAwQCVIIIMxMr5SBGPWgxui9lQynIJx/dX8cbvl3Jqx8I8DexcBS85baqkDao53Y3DImOI+NaDVEXGGEIHBYcfBpIP5fGn96qyC2eBnE9jBIoOFzelsKd+DMCDDAgzvIMZAwO2AKiXtAIYgtJIbzbQDHlwJ4gCep7TxaqdxDFJEZOefRZECI4M80N9lDcS8YO0eUD+15j8PhQVlxGT77DygQMST9kAhgYGAYGCT0FO6uoDi4ygHKNmQREqoPePzqyW2oKLtUEAMFk9SIP2QZnOe1crVlbgfvkliWIbsMnGB3oKLxXTX9R5kuDA+yz7lZYO5WWdu3iMY/Cs54fu3kIvmU7jYbLoRIBtt96Og+Fbdwyxtb7QIZd3A+PY9pjmqTxrQoxVgTMwDG0gjOcxzGaCPoL+63tR2cu8sWiVkAQR0IjueKuffaf+0f8Y/jWVvOd0X4S7x74QwfkD3gBwM8kdczXX9mb/wAv+K/woMZZuHawkxjHTMg44NdPD7YIM9CB8jP40qVBwYeUfz/PArnavEcd+wpUqCQ53AT2X0+8RwP1or4i7j+9znv3pqVAVoy8HI7H1if1/TsKPUrCk9VCgTmJB6H4ClSoIenukyCZ+Oeo/jVlYc7bgk4U9T6nn4gfhSpUEe7ZHui0ZDwDzjtXTwcbnbdnB59Mj9KalQd9YBBxzun5Fj+4Vz0NsFHMZER85P6gUqVBGvjzD4fuNLScFusj+Y4pUqCQpjaQTJJk9cQRn413Zfq0OSSVmSTzJNKlQbzwPw601vcyKzEWxLZOWHE8H1FRHuFHuhPKEuELAEgA8TzSpUFn+0MLG8RuJXJAPQdCIqRbANrcQCQ4AJAMA8809KgmWM7/AEDkAYEgYwKjWNW7C2GMggHgdAIjGPlSpUFj4uu25bgnJIMknEE9ZqLq1+sH91QwHQExmOKVKgLTMXNzdmIjpyY5FNqMAiBgrGB3701Kgm2mO0n0H7vy9KiacfUl/vMZJ7maalQFor7M5BMjdHyAEV10B3LDEkSvX17801KgpPENQ0DJ5P8Ayk/qB+Fc7t9iDJmAxEgHIEjmlSoImqO+1b3Z3Km7HdQ3yz2qv/oOx/Y/zN/GnpUH/9k="/>
          <p:cNvSpPr>
            <a:spLocks noChangeAspect="1" noChangeArrowheads="1"/>
          </p:cNvSpPr>
          <p:nvPr/>
        </p:nvSpPr>
        <p:spPr bwMode="auto">
          <a:xfrm>
            <a:off x="1477119" y="-224359"/>
            <a:ext cx="2143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FFFFFF"/>
                </a:solidFill>
                <a:latin typeface="Gill Sans" pitchFamily="-110" charset="0"/>
                <a:ea typeface="ヒラギノ角ゴ ProN W3" pitchFamily="-110" charset="-128"/>
                <a:sym typeface="Gill Sans" pitchFamily="-110" charset="0"/>
              </a:defRPr>
            </a:lvl1pPr>
            <a:lvl2pPr marL="742950" indent="-285750">
              <a:defRPr sz="4200">
                <a:solidFill>
                  <a:srgbClr val="FFFFFF"/>
                </a:solidFill>
                <a:latin typeface="Gill Sans" pitchFamily="-110" charset="0"/>
                <a:ea typeface="ヒラギノ角ゴ ProN W3" pitchFamily="-110" charset="-128"/>
                <a:sym typeface="Gill Sans" pitchFamily="-110" charset="0"/>
              </a:defRPr>
            </a:lvl2pPr>
            <a:lvl3pPr marL="1143000" indent="-228600">
              <a:defRPr sz="4200">
                <a:solidFill>
                  <a:srgbClr val="FFFFFF"/>
                </a:solidFill>
                <a:latin typeface="Gill Sans" pitchFamily="-110" charset="0"/>
                <a:ea typeface="ヒラギノ角ゴ ProN W3" pitchFamily="-110" charset="-128"/>
                <a:sym typeface="Gill Sans" pitchFamily="-110" charset="0"/>
              </a:defRPr>
            </a:lvl3pPr>
            <a:lvl4pPr marL="1600200" indent="-228600">
              <a:defRPr sz="4200">
                <a:solidFill>
                  <a:srgbClr val="FFFFFF"/>
                </a:solidFill>
                <a:latin typeface="Gill Sans" pitchFamily="-110" charset="0"/>
                <a:ea typeface="ヒラギノ角ゴ ProN W3" pitchFamily="-110" charset="-128"/>
                <a:sym typeface="Gill Sans" pitchFamily="-110" charset="0"/>
              </a:defRPr>
            </a:lvl4pPr>
            <a:lvl5pPr marL="2057400" indent="-228600">
              <a:defRPr sz="4200">
                <a:solidFill>
                  <a:srgbClr val="FFFFFF"/>
                </a:solidFill>
                <a:latin typeface="Gill Sans" pitchFamily="-110" charset="0"/>
                <a:ea typeface="ヒラギノ角ゴ ProN W3" pitchFamily="-110" charset="-128"/>
                <a:sym typeface="Gill Sans" pitchFamily="-110" charset="0"/>
              </a:defRPr>
            </a:lvl5pPr>
            <a:lvl6pPr marL="25146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6pPr>
            <a:lvl7pPr marL="29718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7pPr>
            <a:lvl8pPr marL="34290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8pPr>
            <a:lvl9pPr marL="38862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9pPr>
          </a:lstStyle>
          <a:p>
            <a:pPr algn="ctr" eaLnBrk="1" hangingPunct="1"/>
            <a:endParaRPr lang="en-US" altLang="en-US" sz="2953"/>
          </a:p>
        </p:txBody>
      </p:sp>
      <p:sp>
        <p:nvSpPr>
          <p:cNvPr id="23555" name="AutoShape 4" descr="data:image/jpeg;base64,/9j/4AAQSkZJRgABAQAAAQABAAD/2wCEAAkGBxQTEhQUExQWFRUXGBsaGBcYGBwbHBodGhsdGBwcHBgfHiggHB4lHB0YIjEhJSorLi4uGiAzODMsNygtLisBCgoKBQUFDgUFDisZExkrKysrKysrKysrKysrKysrKysrKysrKysrKysrKysrKysrKysrKysrKysrKysrKysrK//AABEIALMBGQMBIgACEQEDEQH/xAAbAAABBQEBAAAAAAAAAAAAAAACAAEEBQYDB//EAEkQAAIBAwMCAwQHBAcFBgcAAAECEQADIQQSMUFRBSJhBhNxgQcjMkKRobEUwdHwFTNSYpKi4RZDgrLxJDRUZHLSJSY1U2Nz4v/EABQBAQAAAAAAAAAAAAAAAAAAAAD/xAAUEQEAAAAAAAAAAAAAAAAAAAAA/9oADAMBAAIRAxEAPwD0hmicTSYZ6/hTmD/rQ3SeaBlU9iaMxjr1psz++jUTmaB59KGK6Ie/Whgd88UCb4UR/jTEd6dR/wBKBqVFFMPiaAcU1ORTRQNFMxxRGlHwoGUdaIikKU0A2xzXShAzRUCilikB+NPNAXNMUPFCDThxn8qBn606rANNumnZqBjQ0bUMUAsMd6a2MUc04MxQCfSjNMaMUDRSUV03z0oBQIfOa6Mv5UBEGjn86BdO38/rTbvSjFN/PFBB2Yjp/PWjI45oSJ4FEpoHIwPhSsjt2+NOM+lINz+78aAhx3oWM9KfMY/n+FApoDB680M0805+NAynmhXFFsxTAUDEemaczRRQigY0DE9KMjNDJoEpopihttzFGp7GgfdThaZeaPOM9KAVFKnQ080AmkKRak0zNAgaR/nNCDSigeczRbvhQFZpxQLf2igpE8zQqDMfOg7CjjFCKeKBDiktOFoQgmgOc0akUNOcUD+nqaPPp+NcwfnS3DtQRWXrmaPaP9INDI9aJY6j8qBl606HHrQ8CnU4/wBKAwfjXMHP8966FsR39c1zPNA5b4V0nA4oQBThZ6RQI9KQH5U5Aph6UAt8KbvTvTdaBt1AxGc0dyuX8KBwa6L0oNtJQe4oOo4pD91CtIDFASmkpxQFf5muk0DGnApAUiKBiaemNIGgVIev4U5FKg5uJI+NPToM0+yaBKaMUJSnUdKAopg2absO/wDJpKeRQEXo99cW5roh6UBFcGa4V33nih2nv+dBxMj+NJWPwiqv+kmjMFiTEyAfj2Ixj1roniaGN4KniB5s9qCdImO/anA4qE/iFsEAk9v5zUnTXVbhugwT8uvwoOooHMNUg6dh+tcXsE84H+tASmea6EfhPFcVKr1Aj1pXdSI8sn5/pQdyvSgiuQvMe3w/65rqzYJM8UAxxTdTUc3mEkGevyromoJElQPh8uKA2FMwowQeDntRG3iT8qDltmkoohSFBy1N7bE9cfPFFp7odFccEA5/fVV7RXPq/JG4GRJjgE4+PHzqb4XrEuWkKAqNsBSI2xiI5oJYpzTKfWnPegU0xFED3pbaAQKQAya6fx4oTQCKKfnTkUxNANtaQoopRQJTTk09M5zA/nvQcrYJJJHBx/Guqn86YfhTpQKOtIERPemPQU5NAi/Brp73+c1GPb8KL3Q/n/pQVmt0oEKCrSu4QeI+PI5zXP8AZ/ennoOfKJ44/OqP2c17OPdmFhfL17hjP4Y6ZrSX7QssEFwGBGDkRxJ754oIreFY8zKuCZGexXd/ZmRk96LR6coCxZRIj7W6CBPaR/0qQ15DbLNtA8oCKeeu6Cc4xXO23vVJg+VVCyYMTI6zPJgetA2puNvVtzQwEMSZx68H5jNKz4gSSLmexH76WoAlSrTIEg9x07fh3qHtgTGes4+Ed/j6UFvbuBwSCIjkcCi/DHYVRW0C5E+sc8c9MelTNHcYA7mwaC0sDnzcfx+FSLp7VHswRPFBrtcltCzmFAyf+nWaBT3xn4R/PeuVvPBBGZzMfOm02ut3R5XVgQSI6xC46xJGfWqz3yacPLMdzFtqIzmYAgBREQKC1mcnHyri+ogggz8KyWs9qL7MUsaG+SD9u75F78f6VENjxK7JuP7lRHksopYk9A7ttGeTHwmg3N3xIKCWKrjkmPy6VmPEPbfTBti3GvMFLFbI3QB1JHlAHctVZa9lFJVns3LrAjc+oubvLI4XcVBgHgdfTMz+hfq7iD3dkNPkVgFgDyjI+wcSuB8JoIOr8c1NwD3enS0rxDX28zSwEhV+P9qO5pL45qlBuNasG2N3nFx0+yxU8gjkTk8EVPVkF7fduabbtZRFy2MkCGwAcESFJxzNRbl6wLS221ulVgXZoa2Q+92bKlugjIggjFBJX2uNttty3fQkE4C3VgRkbCTGV5HWrXQ+19p5+sWRyrBrZxzIYY61n7PiehW0qvrbLOqlC4yWDF5ECY5Ax2Peol7xDw8e895qVc3QN5Fu4Z7xC4keUgYg8UHolrxYEAgSD1Uhh8oqVZ8RQ9fxB+FeOm/4flbd9lds7rOnuIZxxt2kQOkxnipqe0llCNmq1UbQNnulYHpMvnJ7mg9bW8pmCDUXwvVtcVy4A2uVBXggAZz6z+Feb3fbe2pH1d/MQdi5PGBu5wfyqKv0jIGbb72005mDMA4Ikjt3oPXzTV5wPpDt3eHWIIz5DDH1ieOg/StfpfaOy2MrEDuOnX50FyRTAVysaxH+y6n4H91d/ejv8qAqEim3r/Ci3UAxT0/NMD2NAz809N60mOKBD9KXvPT86ZR1NDH8zQeb2rkhSrGQCZ4+Hr8DmrGz4iwAD+YNw4H88mcVT2FJgAwvEznBnjrme3NdBAI7BojETMcdvSgvdPrFYN/OZzxwRxFTtNrrfDZxgAgEYMGOeRmslbddxAJUMCME9MkZg/zzXDTJtuGeegBEkRJETMH1oNx70QVOwn7WAN3AwO3wqNdPMHgT2IyDkdMAfgap/CNRsdycDqCBiAfvfjUC7rInaSCeYOSvMnIJPrzQazS30ycHEEgYAkmp+nKHyiJiYMHAjg9eelZz2bvbwU3BXUS3B3Djiea4X7zpd8pG4MVDQR0DHgwfgR0FBtdcCLf2tnHmxAE9jjIxXk3tTrbyhyLjm2zwECMA24GSUjKmHgnBgcxj1i1c99ZLIYMFZBzPP4g15N7e+M3Uu+794xtqCGY9GIBxtVYjvGfxkM17P+0j2GRgoZVuBiu07jAIInt14MGeJNaXQNqdfZuXl1N6y1u4ybVdgrgy6kru8sAhTHasANDfuH+rfoQSPsgwJIP3TjIrefRRrrH11lwDddpCbBG1BEhuCTPTotBa3/ZEgEN4jecxBi6SZAnq56giq7X+xiBS37dcuQpIUPJmMT5jOemOau/HvbLSWXKNpwzCftKgHUYgNjjmPhXLwr23sai97h7A3fcjYwxkjz7AsAHGeKCuX2H0Sgu2oN37IgsIk+skzAJ56U2k9jPD9iM90sQMpiJngkCefWp/jn0jJp7htLYYkCSHgKQCQSCpYdME8z0qX7Le3NvVLBtNbboNylCIgyx25B+JoKvR+yPhxUmHkMZ+1EYOW24571Js+y/h722BW4c8295XCDhgp6k4mm8e+kYae49tLbLcUH7YlG7BSrSJyJI5jFQvCPpTNwsL9lNsAKUJmZ6s04z2n9KCd4P7M6GboNh7kbSGAdgRB7GJxU3T+CaQv/3VnATAFsgCWmD5gJ4xmh9q/bO5o1hdMSzfZuSzW1zjdKLOBMA1nD9JOqs7GuLaZZG5UEEgkExMkdv40Gst+D2VuqF0bBQWJASM7SMsSF5z9qj1nhqrK29CQMMRCnd5gT5hIkgRkjmovintdfTTLqbWlW5aYbkYOYgnEyoII7R88Vgb30ha/aIvKJ4i3b/Cdv50HqN/Sbf6vSbfNyvu/jGDxNYD249mGuXjes29rtIuW5GScb5GAx6/rWi8F9pddq9H76xasu1thbZW3S5VVJOGUZmelZG37c6lrlx2sqSgllAZQvruMkQJwe9BltR4ZftAF7TgTEgT/mE0Ok8RuIQFuMnIIBYSZkSAa22n+kVdqhrJIA+0uMjMKpn0HNTP9rPD7kpcBAkKNyehG7dwP9fwDM+F+2d9FAJW5AUQ4yMxAIg8RmCcVpPDfpBuZLB1kxAO/wBeDECO1SbXhvhd7d7trQIYZnb5oO0DieCartT7HrJ2XJieIbjH6Gg1Wn+kS0YDMhnrlD+DYJrU+B6/3ysQWJUzJj7LSVyMHgj5V4pqPZK7tZbbggYyCDBGfng17t4faS3ZQBAkqsgADMAZjk+tBOt3O5zXTdUMXJ554+VdEuj5d/hQdR60xSlvXuKIx3FAKjGaHd6/pRMR0P8ArQ7fT8hQedJ4T71fPdVWOYhicYB464obvhluAv7WIUZAXjEiYODEc1y8O1KBvcbmVnQ+7K8AjMR0APHaKho4tMCHRjGdoVEyATLAbm8xJ4M4mg73BbTyrdV45aFx/nz04qKLZ95gE45gkHGYaIMfu5ogthkdncW3gzCqRJCLKZBgFWaCAZY1P1V20ysv9IJ7skkKNvlDGQpk8AxHzHwCEdcir5SBA84OCeBg+vmxTaLRXrxlUwRywK4LfD9K6/0bY3pcOttFVYEglRMEGJBA6dqtrev04I/7YpOQB+0IMekn4UBafw25aYPNqRMMxPURxtGec0Or1cE7ltuxP2k3mDtgsW2kARGKg63UWTcGy+l3dAA96jnduUYXJ4Lfh60NxNzHcsMSsgE4L7QRIPGcUGp9nNe+/Yygg7pZFMBu249YnpVV7QeGCwLzM9pfe3IZrim5AaIIU4EYBgdB2qp0V8pcS4AAB5oaREz8mPlaCekVrPFtLb1YVtga4gk25EkHkCTB4Bj09aDDe0GpKt+y6ZXJ2eYjYSynMCeM9P7mZPFZ7JaEDxXR/wBrbc3AgDzC2/OSCRuXt8K0Wq0vubo9yEtjZu2nEcKxxOSGAkyfzoPAF3eJozgC5LOIz5TbKsN3oyicD7QoKj6YNq3bRKjBBMRnB5/OqL2EX/4vYWZG9mjr/VNxj14rYfScoGs0e4SDdtf8xHB5+FVvh+jCe0YQfZHvHiB1tN1oG+mm0FuKwwYA+WcVH+ilv+0aYcybrf5Cc9zNTfppH2MdFP8AzVC+ivT3Rq9OTbfYJhgh25RpJaI7Znmgm/TWoW5ZPMiO+PNNYz2bcBN3/wCVefhjHxitz9NwAawYyZA9OelYbwnT/UK2xjN+GO3yjAgTHPGPUd6D2P6UU/7Ex7A4+Ftv315VfI/Ybf3m/fz+/wDKvW/pN04bRnd0OMxkqwHHxrx/W6a4ultlrbrbP2bkEA8xBig9T8Ksz4DZBH+4B+OSa8R1SHaF/swI9QSP1r3jwe3Pglgf+VU/5Zrw3xN4MBT9tjPzPr+tB679CIjw+8P/ADLfH+rtmq1dAp0epMCdRqdjdwNi29s/GT86t/oUQf0dcIETfc/5EFRdHcC6VsSF1iiI6xbOPxmgpPaf2dVr2qKAKumsqtpRjLO6if8AhX86fX+xVpC8Sf2bTTB5e46gAmOgO4/hV94ym5vE/hZA6R5rlW/iQEazMeVOOwWgwdz2PRQilR9Vpy9wj79xggH+HcTUTUeyl6zcYI7Slu2CQcNduciOuB+IzXobsn1/mG6bSkEj7yr/AAOPSpN3SfXTzN8TI4i0SPwP7qDz3w3w/WF12Xiou33tyyTCqAxbM9ZgCOK9Y1OoS3aW17zc6qoO4jcduJPEnE/jVRb0221ZYQdpusY7GePWf31X32DN/wCo5Ix2nP76DR+JXiL+nA6lyf8ACf31y8K8QUJ5yF+0RkyZd+nyqnXWxd38gExuaYkEY5E8zmojXPdmyThZUNHYv1HTnjrQbm06mSIOfjQ3rgH3gCfhzwB+NY1Nbdt33YRJPu4mFAUwMTPHX8qhePa93bc33G8qiIweecnr8sUHoSPPMV3kdzWH9mPHQga1eYxG5WJJA48ox86t/wDajSf/AHR/hb+FBibljbdS5KwiusgjLHPlMw0CZE9sUVvUm3ctWxd2Iy6cBS0T5i10wehQrnjntWR1emuW7TWit1bdx0VUcAwSw8sj7M5MiPh1rr4/4drLl1YskgW0SVdeFETlpB5kevTNBrLeputbsn3rRttl/WdK12c9d4/Kqbwz2kLHbvfbbNg3G25KxtvKF9XzPwEZrjrbWstrpzZRztsAPlD5/Oh3AsQTsMTHU0Gi09wo+5GW61lLZUtb2MUMSTu4KhcAcz0oJl/2xYJbQXW3sHQtgBCbu5WyOBbAX4k1bnV3DqCFuBrZ1ly2sBT5BpxcABjgnNef3fZ3VM8m0WUdFdDgZGQTIrcWvaDQWylpD7vYNxJUnY4U22Mg5wYJHQUEnwFbjhTeef8As+nuAkAQ7e8YmQOu0c4qQLofawhS9xsGOEAg+slBn+8aq/Ebr29JavpgRZDMNv2VYqoVd0FQHg85MVP/AGm1sVpUsGbasAkEcyAJAk8xnoe4I2wbXIgWWIM58odBOOSGJHw+dS7bBYAuDfbK8kT0gATz/E1mNPrL9u29y6rIDdRbIUwCd8+6IjJK+b/hic1qfD/CHv6a8m5Yu3ILqCGDWmjcgG6BuX8qCv8AErzHVoWhkvW9rhG3G2zAHfIEQYGIEHvUL2Ovj+lLdthlRcKNJLA7GDAyB/ePA+ArU+J6MJbtr7uypUFUKXZJ+qa0R5l5zIzyBWa9gfBLY8RN5WMoLpZQQdhbAViOGGZFBJ+k60P2jSMTG27aP+ZqDQWP/mS4SOLDMPmu395q+9q9AbmosNtLbIYDaSCQTHHYxVd4Fo7h8Xa+6MEGmKbipALbxHPBIzEmgqfpnHlTMYWfxatr9H3/ANO0X/6h+/8AhVR7f6axdFy3eME2ZtkBiQ4MqQq5PqPU0Pszf1NnSaW2iEGLKkXEIgG55zGCpCE8917UFP8ATcPJbkdf3x++n9jbAbwazuWZvXMf8R/h+VaH28tKz2rbCRcBVsSQoZHYgRkwpgDNQPD9D7nQe6VLigX7zIrqwbZvbYTjErBz3oLr6RVnROOo2/wqq09sHwOwCP8AcoD+Z/Srv27UDS3D2Kn8CKxns1pdQtgW2t3BaKAiVeSQqgSCMGWMRGEHag1Xgc/0PY7fsi/8lYKz4Gv9D37hbN2+Y9Al0rjvJFek+G2Cnhlq2RBXTKpBxBCQR8ayvh2lZvDrFtQcX75gAn77suAPUHOKC2+ibQG1oCp63nYHuCBBH4flVVbtsNHqD21Bb8LSHH4VqvYe2yaNFcFWUkEEEdhwaoLIB0upiTNw4GZm2qx+INA+pEv4ge+yAR2Z5+PNVvtX4mjG/bAuBoTO3B2xvyOymZ6R64sdfcltQqSTdtlljMgKBj/iIwexqt9pdJ7vT3XG229wBWiGLEiGkrMRBMiefwDMuXv3rQ3hwxUmXO2fswe4kTxjE16po9Yl5ybRkJqNrEcSLZBg9YPWvLl9jGG2LgTcQAGEOfMBAziJOey9+Np4X4da0MkX2u3F3EIDCGBOF4LGH60GgtYtRIke85Pdif0mqh3tZAKnbAI2EfabbEg9TXFtWGtXNxKlyF2EREyGhoGDJ+VVfh91WXYCAd9uATBhWbeR3gj8CaC7VbI5GQWHDQSmTAin1Vi2wI2hiMSQ5YGAeSOgIqPc1iWmKkb2fey4JgPAjHcTx8aTatlRHZhsf3jnG0e8+yqlpIA2ZyeRQWPiNpBdLFQTJacz5YyYFU/jum2jhQrHnpIB7gdv1qb7SMdTa+ovC06nfJAO4bZ24MEeo7V5OPF9a6AMBcU8Z3HdM4hiRzQau1qURIZ1zOJgHsfXPbtUb9ssdz+P/wDNZi/rtQxbfplUnkhCOVI6zHIODyBUj/aN/wDwSf4T/Cgtrvjd46UJeYG6lxHtkkMdgDAtIJGGKRJ60Xs4+sa6ji/5AjA/Xbty/ajarTyOMcVG1/iy3iJS3bG7BUQRgDCkkgSCZnqZHQzvZnW7veMtuyLNtINwq5YxAEkOJMTxxQW+i9oNYPdm5ctXC4k2yAd0CBtCjBbny9fiKg672h1y3ArIim4/lUKYCRJAETMzklsxiBmfptMl3yW1s/VsqqVDLsY+Y7D7yTGJAiINWOt9j3uMjOVbbwDcvSMzhtxI7Y5oKr9p1V5rV/Tsy2g7M2PKyliQAAAxyhBJAJ3nGINP7R6AB7t1Aiq67YBE5ti4x6SGVyxng24zNaNvZ5LSE2rVqVJmNRdXJOeUM57Vy1XhFu2AzWrI3Hn3zgnb0H1GIk89zQVenv20t2bbMqLZdFK+83f7wXARg+WSJaeQcV09nbenvPtdktp5iwZhJYlT5eCVIBAPXOKKwtnaTcCW0K7v6/zjIOCbY3RnjOMTWd1/iu51NjCIAC5j/hIETIJcDAMUFv7R6gv4fpyB5W1DqoZmEOhbbAOEEEfHM1b3dQyaf3Nq8FCNsUAgBroFxoB6/WR1mJqNp7dnUW7GkUhkt3S1uNRtcnJZn+rgSDmM1F1/hOltEW23qxYxt1AuEbYBBm2eSxxziaCy8Z0F29cs2rl5Ql+66govmUgEsFcg7ZInnkelTNBqhY91b04UKbz2rpKqDvt2w7NcYjJgMS2Zgd6fQeIMTbK6chdMzMAMtFxSLhubs8loK9QZoW8IbUl3tgw1x7ynfa5uW/cv1BwMj1iaCy8L8Vu3G1XlXbZbaGMCZBbsMbSpn1+FRvDbl4sHbzKXYGZjyWwpE7oHnLDP9nvXO7pb7WdVY9yw94Fnz2gFYKiEKfeYUhF5k5NS/Bmu2rd2ydM5Je407rI/rCWIP12Mkgc4AoIVvW37zPbQzvb3ikZYW1KyAOMMR16HnIq38T1TWQS1txaW3uLHd1JG0+aMAEyYj/irz/XXrcok3kNtiB9Za84YrKnz4WEgBcCuet1aAuxN1Fughl3IyRKwdocDoZ7/ACoPR316IYLCF2j7RJ8w3cTPUfGRUPQ+0guW94VlxaB3EqN7gHZO8cAqZ4gzWX0fie5nAtOCzK87EB8qe7A/rYgL5oGJBxmaNdWhsmwUdCziD7tDJGnFj7JufaHlYAHp60Gh1XjdtRksTCtgtgONwxvk4H6/Co1n2lLDettyoCljvcYYkzlugEccnoKoPFdVbL2nRHXaLQI9zuKm1I5U/ZPEepPpXK147aA2ecHZp0nYfN7m4WbMYFxZx0zzNBqF9p7WxSd4nfj6w4tXBbY43SesdfnXfxbx1bW+2rMHCtDAkorBGYBzwCSpEc8VmPEPEEAsJbs3Q6oVY7GnN1LoMR1K/nTP4wt685XT3UZrnvoCu5B2MgG0Lwd3SBjmaDS+zntELwuszMuwWm8zjCOskk5HKsY7RUBfErYuAIx23JcIHE/eLjOMRmOO9VOj8TtJbuLcsXEF17LR7tuLe1GUHZ95EJ/4oPFQtc2nLWyC+21atrtFq4F8rqXH9X1AYwRncKDU6twlwICVLEbbfvIUkbSVENH3wYPT4TXO5qrEm67Wm2liYcuPqiUnb5iTkxPbHQVV6vxSy1zi9cRrlx3i20xcu2ioErgBVefy6V0/pBGh1R0zd3A22WFe77wFV9395FVZJEFR8aC7t6VxdB8jJ5yNhAO/AKxjOJGByfWKTTsXcsjqCGNzbKsQoG5trNDffOB3PTiZe8XQrs94wJS8u8SCrM5a3c3FZHl+96jnmuOp8X07XA24CDEEzEqII8uNqpB5jdHBoD1uu3Kl3Zca2zMAoA3N5cGCccnvyYoLdxLbqxsXhckbWJSYdti4LAiSYHED4VY/tdnaCL1sKT5RvXbzmRAnr86g6tpsu+m1DI4vWw/uX+6WKgEL6EwZoATxbc25xeH2ZgID532CHNwsCSGHOOSIp9TqUJZwt+06b1JVznYqbpIuy8EM2ZHmgdavbdy8S6tcvI3umdCXYkhcqSGHIPx9apfD/EL7iyDeutvS3Mv9otG5iDmJmgPReKsG93PvUlgy3bIlgoDP5re0cHqpnua88bw4OL7lfLsum3mSCGUL6xtJEetej6C7eD3jc1Fwqty4BBjyqFBMdcnpPNZDTXWNgHP9XdxxO+6AP8ooOXi/hItnUFLlxAi2ioDRkhiZ56jie/aqrdd/8Q/+J/8A3Vp/E7n/AHkHOE/IMJxPf86f9gXsn4CgrrGnZVbdYZi2S0bTj7Jlo9OsfHFddbpnIX3Vq6FI6CfNEncVJVpwe3FUniHtK+pEEH7LBgGMmZCjjMbic4OBAjLDxO9tSLxTYAInaAFxAAjzcZ5xQWXgmie1eFy7YvXFBDFXtOZIGGwORHX1+Fbm97dW7enLKp3/AHd6lQGLACfLmAwYxxNecf7Q6ly03rkCZYOwj4dfkB8orl4t4mdQCzBQdsM24yxE5IHlBmOBkj1NB6tc8dsn/eWwwnyk5UnzGB7qSskZET61kvae5Yvq1z9sVmRTtQMokLjbESCQTnrBxWGsElt+OOoWPsgdDHbsZNajTePMUK7Q6hSpUW1WFjkMp3cgjByOlAGt06XtMrsSSn9ry8g5gA8kKsf3Zqk0Wh95qbdrbAgjJ3xClmOIPf51E1t0uYJ2iB5cnzZAmcz681C3MNxEiTt9R/MUGl13iS27+635yp8rhiANuCoyZABBBHYfPlp76+/t3rrSPtmTM8gJLbhPBk8T6RWb3Rz+MVKDElW2k7YGciAcg/iPxNB7V7LeLtrL5d1a0pteUkqpdiQPKpglQu/MdAfSj8X8Te2L4QogXcCCvmZg20kQpXdtn4x6V5t4d4tZa0Ld4XNocMvuFVSIBABYsCIPGIzg5o7lrTs2LlxxuEJcuN7wrzvJ2gKRM/Dd0oLp/aO+7uymVDT9lcoIySFzifkPWpPi3tV+0P7q2wa0LZnIUlioWDiSVbzTHfFY7Wa9LQuW7SKA2D5i0qed3QtMQR06VA8Nur7wEsw4yMAGRyP/AFE/j3oNamhVfKGUXSTB4UEkrPvB5iJj/FHerjUWriKCVF1ikncdyoMLDEAECQcieorJeK+JRdBsqluVOEJzuglSe/cetSdB49p1fzW75DDlLr24IJBBWdpiQcTyaA/aDVe7R/dhlLbVcQ22VG7cCSZJjmAYms9/tBeVSgbys25gQDJ5Pm5EnkfydAdToLin6m6CGjd70boLc5XnjOageKtpVtrbW0JY7veCGYfZ8s4nII7Hdigl2NXvRUuKoum4oUCVwywrHaeAe+T1rQeJai3YuL5DcGwHc8ARsQbY7yxnJy0dKyPs7qdOmoL3EYqu4J7ogNjAMNK8Dr35xWm8W1mgu7S76nJ80+72iSWORH3ivoYHagbW+I2nZ3ezCq6WhAzB8xESPuZHU7h2qFZvm7s93b5nY3uwwXzRM5kZGDxAzirKx4fopXbqLomZ3pI3geUmGzAgTMYHfI+G6K1adSmstlQxIBDqmTMbYOZjBniKCUPBblwhXuWwV2/aT3YYNuUqDMbsHESO/Ex4T35jY6sWUssxAAzEtwYz6HGK4+1msAtKoZnedwcMGB3FuDIMgEEj+98zx8J1PutMLhVluhygKqN0EmSzZHeB0ERigZvEyLBDkrllUyp3ZZjPl3ACBmevyqd4VZW4MsSNodQF8wAwfeGDJ80wJMKeRWf8U8RDYXEAg+X7xBIYEROBHaOlRfA/Frlq67ETMl9wxGTjGCQWHzEDFBp9V4nbRykZOASyCB2dgDgDc0TJlYE1YafRs4BCmVYS25R5jCr90Cc9Z5rCXNVN8XiFkZFtl3KORmeIJwPhWw8I1rvpVVy73GuISB1AuKY+AUlun2QJyKCfZ8W1VlHVVtvaHnIeCfPAVlAgwTnA/KrDxjxS01v9n8wvu6E2wv2TuUld3BgT1of2e2xtwF2PtwcurPdQgk54UOsTyfwqD4ebute5dcHYfLtP2lEKu7EEYjufnQXfs+bnvWDuLn1dwkyGIBGBIgRO41WezmjQmwfNuUW3VieeFiOiiD8dwxV97m2BuQWEYgjyLtbODlUmIPHpUW14HaQhlW2OPu4EE+Y7gSWzIJzIGaCInOrwD9bdjGfutE9cgfyazHhloCxtklQFiRMg3s/H5elafX6WzbF24wtXHckklQ53cYkHaPhiazGhvpFm3MsDbtz3LXCQM8jjJ5oJeqskJqj1GxRI+0DGa0PuF7/8v8aofFJ+vyf6xViD91QZ/OoP9HnuP8K/+6gwq4UjbBPJ+U46cfqPjUvSa0LwJcRkA4gRxMSeuOnNRB8QZHXJAnJAHEAcDpPNBaBYk5MCT8oBzQd71zqeswY6c56mMV2S5tGZkg/aGIHWO5M9ahswAIknGBPQ9eo+VK2xMS3WY79Pljp6fCg7prj1wBPHWQfl2x8an6QhclzI+6enSSRnj9IqC6jcoY+Xv+EmOe3B5GIrnd+8q+nXv6zx8/30HXUurE8kLxMkmAYmYmfhijXw6VBnymTg8QYllnGCOO1QQkGG7/Dg9o/WpFu6UBAmCCRAgmQOvMZ6cwKB/dGRAIBE4E/H5YqTp76sNrniNpmY7kCZ4+dK1eK23Q7TuksTDZjBkz1nIrnplQKJw08nryZiQYiOJzQE1sI5Ax9oTxMfLpIkfHrXFrIJBz1MRubGZOBPwpG/uIkAKNw6DEyQ0ZI9PU0/v5MKT1ECJg85HOPSgdrCnCsCBxI2wT1gkwPTFC2kM5brjEzwDniBmhQRhSPOY6mMxM/Gfwp71wgAbiozA9B6jr/OKCZqdIFUBirdm+ZwJgkc49a5L7sLjezFQM4HrGO3r16xUdtQXBmHgYndIk5Mjt64z1oSo9ek5nJHcR96gsNEloo5dzuiRAkKPUfe9c1VXLhMCB1iBEg/9KkNb2xuyG+7BHUd4k459ae7bKrhVI6MTJGMiJ5zmPSgVrU7VXaqyOcHsMc/H8a6C8Q7F1ljM5mJ5PBmPj6zUW3aK5IMfukf6GrEYAAh+TABY5PB6fh+fQJgRQJQqcgDOcYnGAJHWOQeK5L4rsDFCZAIH3hLDBIMQZEfuNOujuMo8kAyCs5zkwOSBnH8KubPs1cEL760CSZyMA5EAef5ERQZy9qJh3zc5nGSZknd8hGPlU7TXkAhiV83IaBGM8HiMEdzmtTp/Yu0zAuc9QimDiONnGZyavF9krQCkWVYiIYsOkcJuAJAA4PxoMINEXiELkx5lmCJkwZiRPP+tTL3grLsXYuwuCXgcQVkAMCDBkkjkVudLaW0dsKsjlFUcRkicH4H5V0vnb9ZAwQCVIIIMxMr5SBGPWgxui9lQynIJx/dX8cbvl3Jqx8I8DexcBS85baqkDao53Y3DImOI+NaDVEXGGEIHBYcfBpIP5fGn96qyC2eBnE9jBIoOFzelsKd+DMCDDAgzvIMZAwO2AKiXtAIYgtJIbzbQDHlwJ4gCep7TxaqdxDFJEZOefRZECI4M80N9lDcS8YO0eUD+15j8PhQVlxGT77DygQMST9kAhgYGAYGCT0FO6uoDi4ygHKNmQREqoPePzqyW2oKLtUEAMFk9SIP2QZnOe1crVlbgfvkliWIbsMnGB3oKLxXTX9R5kuDA+yz7lZYO5WWdu3iMY/Cs54fu3kIvmU7jYbLoRIBtt96Og+Fbdwyxtb7QIZd3A+PY9pjmqTxrQoxVgTMwDG0gjOcxzGaCPoL+63tR2cu8sWiVkAQR0IjueKuffaf+0f8Y/jWVvOd0X4S7x74QwfkD3gBwM8kdczXX9mb/wAv+K/woMZZuHawkxjHTMg44NdPD7YIM9CB8jP40qVBwYeUfz/PArnavEcd+wpUqCQ53AT2X0+8RwP1or4i7j+9znv3pqVAVoy8HI7H1if1/TsKPUrCk9VCgTmJB6H4ClSoIenukyCZ+Oeo/jVlYc7bgk4U9T6nn4gfhSpUEe7ZHui0ZDwDzjtXTwcbnbdnB59Mj9KalQd9YBBxzun5Fj+4Vz0NsFHMZER85P6gUqVBGvjzD4fuNLScFusj+Y4pUqCQpjaQTJJk9cQRn413Zfq0OSSVmSTzJNKlQbzwPw601vcyKzEWxLZOWHE8H1FRHuFHuhPKEuELAEgA8TzSpUFn+0MLG8RuJXJAPQdCIqRbANrcQCQ4AJAMA8809KgmWM7/AEDkAYEgYwKjWNW7C2GMggHgdAIjGPlSpUFj4uu25bgnJIMknEE9ZqLq1+sH91QwHQExmOKVKgLTMXNzdmIjpyY5FNqMAiBgrGB3701Kgm2mO0n0H7vy9KiacfUl/vMZJ7maalQFor7M5BMjdHyAEV10B3LDEkSvX17801KgpPENQ0DJ5P8Ayk/qB+Fc7t9iDJmAxEgHIEjmlSoImqO+1b3Z3Km7HdQ3yz2qv/oOx/Y/zN/GnpUH/9k="/>
          <p:cNvSpPr>
            <a:spLocks noChangeAspect="1" noChangeArrowheads="1"/>
          </p:cNvSpPr>
          <p:nvPr/>
        </p:nvSpPr>
        <p:spPr bwMode="auto">
          <a:xfrm>
            <a:off x="1477119" y="-224359"/>
            <a:ext cx="2143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FFFFFF"/>
                </a:solidFill>
                <a:latin typeface="Gill Sans" pitchFamily="-110" charset="0"/>
                <a:ea typeface="ヒラギノ角ゴ ProN W3" pitchFamily="-110" charset="-128"/>
                <a:sym typeface="Gill Sans" pitchFamily="-110" charset="0"/>
              </a:defRPr>
            </a:lvl1pPr>
            <a:lvl2pPr marL="742950" indent="-285750">
              <a:defRPr sz="4200">
                <a:solidFill>
                  <a:srgbClr val="FFFFFF"/>
                </a:solidFill>
                <a:latin typeface="Gill Sans" pitchFamily="-110" charset="0"/>
                <a:ea typeface="ヒラギノ角ゴ ProN W3" pitchFamily="-110" charset="-128"/>
                <a:sym typeface="Gill Sans" pitchFamily="-110" charset="0"/>
              </a:defRPr>
            </a:lvl2pPr>
            <a:lvl3pPr marL="1143000" indent="-228600">
              <a:defRPr sz="4200">
                <a:solidFill>
                  <a:srgbClr val="FFFFFF"/>
                </a:solidFill>
                <a:latin typeface="Gill Sans" pitchFamily="-110" charset="0"/>
                <a:ea typeface="ヒラギノ角ゴ ProN W3" pitchFamily="-110" charset="-128"/>
                <a:sym typeface="Gill Sans" pitchFamily="-110" charset="0"/>
              </a:defRPr>
            </a:lvl3pPr>
            <a:lvl4pPr marL="1600200" indent="-228600">
              <a:defRPr sz="4200">
                <a:solidFill>
                  <a:srgbClr val="FFFFFF"/>
                </a:solidFill>
                <a:latin typeface="Gill Sans" pitchFamily="-110" charset="0"/>
                <a:ea typeface="ヒラギノ角ゴ ProN W3" pitchFamily="-110" charset="-128"/>
                <a:sym typeface="Gill Sans" pitchFamily="-110" charset="0"/>
              </a:defRPr>
            </a:lvl4pPr>
            <a:lvl5pPr marL="2057400" indent="-228600">
              <a:defRPr sz="4200">
                <a:solidFill>
                  <a:srgbClr val="FFFFFF"/>
                </a:solidFill>
                <a:latin typeface="Gill Sans" pitchFamily="-110" charset="0"/>
                <a:ea typeface="ヒラギノ角ゴ ProN W3" pitchFamily="-110" charset="-128"/>
                <a:sym typeface="Gill Sans" pitchFamily="-110" charset="0"/>
              </a:defRPr>
            </a:lvl5pPr>
            <a:lvl6pPr marL="25146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6pPr>
            <a:lvl7pPr marL="29718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7pPr>
            <a:lvl8pPr marL="34290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8pPr>
            <a:lvl9pPr marL="38862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9pPr>
          </a:lstStyle>
          <a:p>
            <a:pPr algn="ctr" eaLnBrk="1" hangingPunct="1"/>
            <a:endParaRPr lang="en-US" altLang="en-US" sz="2953"/>
          </a:p>
        </p:txBody>
      </p:sp>
      <p:sp>
        <p:nvSpPr>
          <p:cNvPr id="23556" name="AutoShape 6" descr="data:image/jpeg;base64,/9j/4AAQSkZJRgABAQAAAQABAAD/2wCEAAkGBxQTEhQUExQWFRUXGBsaGBcYGBwbHBodGhsdGBwcHBgfHiggHB4lHB0YIjEhJSorLi4uGiAzODMsNygtLisBCgoKBQUFDgUFDisZExkrKysrKysrKysrKysrKysrKysrKysrKysrKysrKysrKysrKysrKysrKysrKysrKysrK//AABEIALMBGQMBIgACEQEDEQH/xAAbAAABBQEBAAAAAAAAAAAAAAACAAEEBQYDB//EAEkQAAIBAwMCAwQHBAcFBgcAAAECEQADIQQSMUFRBSJhBhNxgQcjMkKRobEUwdHwFTNSYpKi4RZDgrLxJDRUZHLSJSY1U2Nz4v/EABQBAQAAAAAAAAAAAAAAAAAAAAD/xAAUEQEAAAAAAAAAAAAAAAAAAAAA/9oADAMBAAIRAxEAPwD0hmicTSYZ6/hTmD/rQ3SeaBlU9iaMxjr1psz++jUTmaB59KGK6Ie/Whgd88UCb4UR/jTEd6dR/wBKBqVFFMPiaAcU1ORTRQNFMxxRGlHwoGUdaIikKU0A2xzXShAzRUCilikB+NPNAXNMUPFCDThxn8qBn606rANNumnZqBjQ0bUMUAsMd6a2MUc04MxQCfSjNMaMUDRSUV03z0oBQIfOa6Mv5UBEGjn86BdO38/rTbvSjFN/PFBB2Yjp/PWjI45oSJ4FEpoHIwPhSsjt2+NOM+lINz+78aAhx3oWM9KfMY/n+FApoDB680M0805+NAynmhXFFsxTAUDEemaczRRQigY0DE9KMjNDJoEpopihttzFGp7GgfdThaZeaPOM9KAVFKnQ080AmkKRak0zNAgaR/nNCDSigeczRbvhQFZpxQLf2igpE8zQqDMfOg7CjjFCKeKBDiktOFoQgmgOc0akUNOcUD+nqaPPp+NcwfnS3DtQRWXrmaPaP9INDI9aJY6j8qBl606HHrQ8CnU4/wBKAwfjXMHP8966FsR39c1zPNA5b4V0nA4oQBThZ6RQI9KQH5U5Aph6UAt8KbvTvTdaBt1AxGc0dyuX8KBwa6L0oNtJQe4oOo4pD91CtIDFASmkpxQFf5muk0DGnApAUiKBiaemNIGgVIev4U5FKg5uJI+NPToM0+yaBKaMUJSnUdKAopg2absO/wDJpKeRQEXo99cW5roh6UBFcGa4V33nih2nv+dBxMj+NJWPwiqv+kmjMFiTEyAfj2Ixj1roniaGN4KniB5s9qCdImO/anA4qE/iFsEAk9v5zUnTXVbhugwT8uvwoOooHMNUg6dh+tcXsE84H+tASmea6EfhPFcVKr1Aj1pXdSI8sn5/pQdyvSgiuQvMe3w/65rqzYJM8UAxxTdTUc3mEkGevyromoJElQPh8uKA2FMwowQeDntRG3iT8qDltmkoohSFBy1N7bE9cfPFFp7odFccEA5/fVV7RXPq/JG4GRJjgE4+PHzqb4XrEuWkKAqNsBSI2xiI5oJYpzTKfWnPegU0xFED3pbaAQKQAya6fx4oTQCKKfnTkUxNANtaQoopRQJTTk09M5zA/nvQcrYJJJHBx/Guqn86YfhTpQKOtIERPemPQU5NAi/Brp73+c1GPb8KL3Q/n/pQVmt0oEKCrSu4QeI+PI5zXP8AZ/ennoOfKJ44/OqP2c17OPdmFhfL17hjP4Y6ZrSX7QssEFwGBGDkRxJ754oIreFY8zKuCZGexXd/ZmRk96LR6coCxZRIj7W6CBPaR/0qQ15DbLNtA8oCKeeu6Cc4xXO23vVJg+VVCyYMTI6zPJgetA2puNvVtzQwEMSZx68H5jNKz4gSSLmexH76WoAlSrTIEg9x07fh3qHtgTGes4+Ed/j6UFvbuBwSCIjkcCi/DHYVRW0C5E+sc8c9MelTNHcYA7mwaC0sDnzcfx+FSLp7VHswRPFBrtcltCzmFAyf+nWaBT3xn4R/PeuVvPBBGZzMfOm02ut3R5XVgQSI6xC46xJGfWqz3yacPLMdzFtqIzmYAgBREQKC1mcnHyri+ogggz8KyWs9qL7MUsaG+SD9u75F78f6VENjxK7JuP7lRHksopYk9A7ttGeTHwmg3N3xIKCWKrjkmPy6VmPEPbfTBti3GvMFLFbI3QB1JHlAHctVZa9lFJVns3LrAjc+oubvLI4XcVBgHgdfTMz+hfq7iD3dkNPkVgFgDyjI+wcSuB8JoIOr8c1NwD3enS0rxDX28zSwEhV+P9qO5pL45qlBuNasG2N3nFx0+yxU8gjkTk8EVPVkF7fduabbtZRFy2MkCGwAcESFJxzNRbl6wLS221ulVgXZoa2Q+92bKlugjIggjFBJX2uNttty3fQkE4C3VgRkbCTGV5HWrXQ+19p5+sWRyrBrZxzIYY61n7PiehW0qvrbLOqlC4yWDF5ECY5Ax2Peol7xDw8e895qVc3QN5Fu4Z7xC4keUgYg8UHolrxYEAgSD1Uhh8oqVZ8RQ9fxB+FeOm/4flbd9lds7rOnuIZxxt2kQOkxnipqe0llCNmq1UbQNnulYHpMvnJ7mg9bW8pmCDUXwvVtcVy4A2uVBXggAZz6z+Feb3fbe2pH1d/MQdi5PGBu5wfyqKv0jIGbb72005mDMA4Ikjt3oPXzTV5wPpDt3eHWIIz5DDH1ieOg/StfpfaOy2MrEDuOnX50FyRTAVysaxH+y6n4H91d/ejv8qAqEim3r/Ci3UAxT0/NMD2NAz809N60mOKBD9KXvPT86ZR1NDH8zQeb2rkhSrGQCZ4+Hr8DmrGz4iwAD+YNw4H88mcVT2FJgAwvEznBnjrme3NdBAI7BojETMcdvSgvdPrFYN/OZzxwRxFTtNrrfDZxgAgEYMGOeRmslbddxAJUMCME9MkZg/zzXDTJtuGeegBEkRJETMH1oNx70QVOwn7WAN3AwO3wqNdPMHgT2IyDkdMAfgap/CNRsdycDqCBiAfvfjUC7rInaSCeYOSvMnIJPrzQazS30ycHEEgYAkmp+nKHyiJiYMHAjg9eelZz2bvbwU3BXUS3B3Djiea4X7zpd8pG4MVDQR0DHgwfgR0FBtdcCLf2tnHmxAE9jjIxXk3tTrbyhyLjm2zwECMA24GSUjKmHgnBgcxj1i1c99ZLIYMFZBzPP4g15N7e+M3Uu+794xtqCGY9GIBxtVYjvGfxkM17P+0j2GRgoZVuBiu07jAIInt14MGeJNaXQNqdfZuXl1N6y1u4ybVdgrgy6kru8sAhTHasANDfuH+rfoQSPsgwJIP3TjIrefRRrrH11lwDddpCbBG1BEhuCTPTotBa3/ZEgEN4jecxBi6SZAnq56giq7X+xiBS37dcuQpIUPJmMT5jOemOau/HvbLSWXKNpwzCftKgHUYgNjjmPhXLwr23sai97h7A3fcjYwxkjz7AsAHGeKCuX2H0Sgu2oN37IgsIk+skzAJ56U2k9jPD9iM90sQMpiJngkCefWp/jn0jJp7htLYYkCSHgKQCQSCpYdME8z0qX7Le3NvVLBtNbboNylCIgyx25B+JoKvR+yPhxUmHkMZ+1EYOW24571Js+y/h722BW4c8295XCDhgp6k4mm8e+kYae49tLbLcUH7YlG7BSrSJyJI5jFQvCPpTNwsL9lNsAKUJmZ6s04z2n9KCd4P7M6GboNh7kbSGAdgRB7GJxU3T+CaQv/3VnATAFsgCWmD5gJ4xmh9q/bO5o1hdMSzfZuSzW1zjdKLOBMA1nD9JOqs7GuLaZZG5UEEgkExMkdv40Gst+D2VuqF0bBQWJASM7SMsSF5z9qj1nhqrK29CQMMRCnd5gT5hIkgRkjmovintdfTTLqbWlW5aYbkYOYgnEyoII7R88Vgb30ha/aIvKJ4i3b/Cdv50HqN/Sbf6vSbfNyvu/jGDxNYD249mGuXjes29rtIuW5GScb5GAx6/rWi8F9pddq9H76xasu1thbZW3S5VVJOGUZmelZG37c6lrlx2sqSgllAZQvruMkQJwe9BltR4ZftAF7TgTEgT/mE0Ok8RuIQFuMnIIBYSZkSAa22n+kVdqhrJIA+0uMjMKpn0HNTP9rPD7kpcBAkKNyehG7dwP9fwDM+F+2d9FAJW5AUQ4yMxAIg8RmCcVpPDfpBuZLB1kxAO/wBeDECO1SbXhvhd7d7trQIYZnb5oO0DieCartT7HrJ2XJieIbjH6Gg1Wn+kS0YDMhnrlD+DYJrU+B6/3ysQWJUzJj7LSVyMHgj5V4pqPZK7tZbbggYyCDBGfng17t4faS3ZQBAkqsgADMAZjk+tBOt3O5zXTdUMXJ554+VdEuj5d/hQdR60xSlvXuKIx3FAKjGaHd6/pRMR0P8ArQ7fT8hQedJ4T71fPdVWOYhicYB464obvhluAv7WIUZAXjEiYODEc1y8O1KBvcbmVnQ+7K8AjMR0APHaKho4tMCHRjGdoVEyATLAbm8xJ4M4mg73BbTyrdV45aFx/nz04qKLZ95gE45gkHGYaIMfu5ogthkdncW3gzCqRJCLKZBgFWaCAZY1P1V20ysv9IJ7skkKNvlDGQpk8AxHzHwCEdcir5SBA84OCeBg+vmxTaLRXrxlUwRywK4LfD9K6/0bY3pcOttFVYEglRMEGJBA6dqtrev04I/7YpOQB+0IMekn4UBafw25aYPNqRMMxPURxtGec0Or1cE7ltuxP2k3mDtgsW2kARGKg63UWTcGy+l3dAA96jnduUYXJ4Lfh60NxNzHcsMSsgE4L7QRIPGcUGp9nNe+/Yygg7pZFMBu249YnpVV7QeGCwLzM9pfe3IZrim5AaIIU4EYBgdB2qp0V8pcS4AAB5oaREz8mPlaCekVrPFtLb1YVtga4gk25EkHkCTB4Bj09aDDe0GpKt+y6ZXJ2eYjYSynMCeM9P7mZPFZ7JaEDxXR/wBrbc3AgDzC2/OSCRuXt8K0Wq0vubo9yEtjZu2nEcKxxOSGAkyfzoPAF3eJozgC5LOIz5TbKsN3oyicD7QoKj6YNq3bRKjBBMRnB5/OqL2EX/4vYWZG9mjr/VNxj14rYfScoGs0e4SDdtf8xHB5+FVvh+jCe0YQfZHvHiB1tN1oG+mm0FuKwwYA+WcVH+ilv+0aYcybrf5Cc9zNTfppH2MdFP8AzVC+ivT3Rq9OTbfYJhgh25RpJaI7Znmgm/TWoW5ZPMiO+PNNYz2bcBN3/wCVefhjHxitz9NwAawYyZA9OelYbwnT/UK2xjN+GO3yjAgTHPGPUd6D2P6UU/7Ex7A4+Ftv315VfI/Ybf3m/fz+/wDKvW/pN04bRnd0OMxkqwHHxrx/W6a4ultlrbrbP2bkEA8xBig9T8Ksz4DZBH+4B+OSa8R1SHaF/swI9QSP1r3jwe3Pglgf+VU/5Zrw3xN4MBT9tjPzPr+tB679CIjw+8P/ADLfH+rtmq1dAp0epMCdRqdjdwNi29s/GT86t/oUQf0dcIETfc/5EFRdHcC6VsSF1iiI6xbOPxmgpPaf2dVr2qKAKumsqtpRjLO6if8AhX86fX+xVpC8Sf2bTTB5e46gAmOgO4/hV94ym5vE/hZA6R5rlW/iQEazMeVOOwWgwdz2PRQilR9Vpy9wj79xggH+HcTUTUeyl6zcYI7Slu2CQcNduciOuB+IzXobsn1/mG6bSkEj7yr/AAOPSpN3SfXTzN8TI4i0SPwP7qDz3w3w/WF12Xiou33tyyTCqAxbM9ZgCOK9Y1OoS3aW17zc6qoO4jcduJPEnE/jVRb0221ZYQdpusY7GePWf31X32DN/wCo5Ix2nP76DR+JXiL+nA6lyf8ACf31y8K8QUJ5yF+0RkyZd+nyqnXWxd38gExuaYkEY5E8zmojXPdmyThZUNHYv1HTnjrQbm06mSIOfjQ3rgH3gCfhzwB+NY1Nbdt33YRJPu4mFAUwMTPHX8qhePa93bc33G8qiIweecnr8sUHoSPPMV3kdzWH9mPHQga1eYxG5WJJA48ox86t/wDajSf/AHR/hb+FBibljbdS5KwiusgjLHPlMw0CZE9sUVvUm3ctWxd2Iy6cBS0T5i10wehQrnjntWR1emuW7TWit1bdx0VUcAwSw8sj7M5MiPh1rr4/4drLl1YskgW0SVdeFETlpB5kevTNBrLeputbsn3rRttl/WdK12c9d4/Kqbwz2kLHbvfbbNg3G25KxtvKF9XzPwEZrjrbWstrpzZRztsAPlD5/Oh3AsQTsMTHU0Gi09wo+5GW61lLZUtb2MUMSTu4KhcAcz0oJl/2xYJbQXW3sHQtgBCbu5WyOBbAX4k1bnV3DqCFuBrZ1ly2sBT5BpxcABjgnNef3fZ3VM8m0WUdFdDgZGQTIrcWvaDQWylpD7vYNxJUnY4U22Mg5wYJHQUEnwFbjhTeef8As+nuAkAQ7e8YmQOu0c4qQLofawhS9xsGOEAg+slBn+8aq/Ebr29JavpgRZDMNv2VYqoVd0FQHg85MVP/AGm1sVpUsGbasAkEcyAJAk8xnoe4I2wbXIgWWIM58odBOOSGJHw+dS7bBYAuDfbK8kT0gATz/E1mNPrL9u29y6rIDdRbIUwCd8+6IjJK+b/hic1qfD/CHv6a8m5Yu3ILqCGDWmjcgG6BuX8qCv8AErzHVoWhkvW9rhG3G2zAHfIEQYGIEHvUL2Ovj+lLdthlRcKNJLA7GDAyB/ePA+ArU+J6MJbtr7uypUFUKXZJ+qa0R5l5zIzyBWa9gfBLY8RN5WMoLpZQQdhbAViOGGZFBJ+k60P2jSMTG27aP+ZqDQWP/mS4SOLDMPmu395q+9q9AbmosNtLbIYDaSCQTHHYxVd4Fo7h8Xa+6MEGmKbipALbxHPBIzEmgqfpnHlTMYWfxatr9H3/ANO0X/6h+/8AhVR7f6axdFy3eME2ZtkBiQ4MqQq5PqPU0Pszf1NnSaW2iEGLKkXEIgG55zGCpCE8917UFP8ATcPJbkdf3x++n9jbAbwazuWZvXMf8R/h+VaH28tKz2rbCRcBVsSQoZHYgRkwpgDNQPD9D7nQe6VLigX7zIrqwbZvbYTjErBz3oLr6RVnROOo2/wqq09sHwOwCP8AcoD+Z/Srv27UDS3D2Kn8CKxns1pdQtgW2t3BaKAiVeSQqgSCMGWMRGEHag1Xgc/0PY7fsi/8lYKz4Gv9D37hbN2+Y9Al0rjvJFek+G2Cnhlq2RBXTKpBxBCQR8ayvh2lZvDrFtQcX75gAn77suAPUHOKC2+ibQG1oCp63nYHuCBBH4flVVbtsNHqD21Bb8LSHH4VqvYe2yaNFcFWUkEEEdhwaoLIB0upiTNw4GZm2qx+INA+pEv4ge+yAR2Z5+PNVvtX4mjG/bAuBoTO3B2xvyOymZ6R64sdfcltQqSTdtlljMgKBj/iIwexqt9pdJ7vT3XG229wBWiGLEiGkrMRBMiefwDMuXv3rQ3hwxUmXO2fswe4kTxjE16po9Yl5ybRkJqNrEcSLZBg9YPWvLl9jGG2LgTcQAGEOfMBAziJOey9+Np4X4da0MkX2u3F3EIDCGBOF4LGH60GgtYtRIke85Pdif0mqh3tZAKnbAI2EfabbEg9TXFtWGtXNxKlyF2EREyGhoGDJ+VVfh91WXYCAd9uATBhWbeR3gj8CaC7VbI5GQWHDQSmTAin1Vi2wI2hiMSQ5YGAeSOgIqPc1iWmKkb2fey4JgPAjHcTx8aTatlRHZhsf3jnG0e8+yqlpIA2ZyeRQWPiNpBdLFQTJacz5YyYFU/jum2jhQrHnpIB7gdv1qb7SMdTa+ovC06nfJAO4bZ24MEeo7V5OPF9a6AMBcU8Z3HdM4hiRzQau1qURIZ1zOJgHsfXPbtUb9ssdz+P/wDNZi/rtQxbfplUnkhCOVI6zHIODyBUj/aN/wDwSf4T/Cgtrvjd46UJeYG6lxHtkkMdgDAtIJGGKRJ60Xs4+sa6ji/5AjA/Xbty/ajarTyOMcVG1/iy3iJS3bG7BUQRgDCkkgSCZnqZHQzvZnW7veMtuyLNtINwq5YxAEkOJMTxxQW+i9oNYPdm5ctXC4k2yAd0CBtCjBbny9fiKg672h1y3ArIim4/lUKYCRJAETMzklsxiBmfptMl3yW1s/VsqqVDLsY+Y7D7yTGJAiINWOt9j3uMjOVbbwDcvSMzhtxI7Y5oKr9p1V5rV/Tsy2g7M2PKyliQAAAxyhBJAJ3nGINP7R6AB7t1Aiq67YBE5ti4x6SGVyxng24zNaNvZ5LSE2rVqVJmNRdXJOeUM57Vy1XhFu2AzWrI3Hn3zgnb0H1GIk89zQVenv20t2bbMqLZdFK+83f7wXARg+WSJaeQcV09nbenvPtdktp5iwZhJYlT5eCVIBAPXOKKwtnaTcCW0K7v6/zjIOCbY3RnjOMTWd1/iu51NjCIAC5j/hIETIJcDAMUFv7R6gv4fpyB5W1DqoZmEOhbbAOEEEfHM1b3dQyaf3Nq8FCNsUAgBroFxoB6/WR1mJqNp7dnUW7GkUhkt3S1uNRtcnJZn+rgSDmM1F1/hOltEW23qxYxt1AuEbYBBm2eSxxziaCy8Z0F29cs2rl5Ql+66govmUgEsFcg7ZInnkelTNBqhY91b04UKbz2rpKqDvt2w7NcYjJgMS2Zgd6fQeIMTbK6chdMzMAMtFxSLhubs8loK9QZoW8IbUl3tgw1x7ynfa5uW/cv1BwMj1iaCy8L8Vu3G1XlXbZbaGMCZBbsMbSpn1+FRvDbl4sHbzKXYGZjyWwpE7oHnLDP9nvXO7pb7WdVY9yw94Fnz2gFYKiEKfeYUhF5k5NS/Bmu2rd2ydM5Je407rI/rCWIP12Mkgc4AoIVvW37zPbQzvb3ikZYW1KyAOMMR16HnIq38T1TWQS1txaW3uLHd1JG0+aMAEyYj/irz/XXrcok3kNtiB9Za84YrKnz4WEgBcCuet1aAuxN1Fughl3IyRKwdocDoZ7/ACoPR316IYLCF2j7RJ8w3cTPUfGRUPQ+0guW94VlxaB3EqN7gHZO8cAqZ4gzWX0fie5nAtOCzK87EB8qe7A/rYgL5oGJBxmaNdWhsmwUdCziD7tDJGnFj7JufaHlYAHp60Gh1XjdtRksTCtgtgONwxvk4H6/Co1n2lLDettyoCljvcYYkzlugEccnoKoPFdVbL2nRHXaLQI9zuKm1I5U/ZPEepPpXK147aA2ecHZp0nYfN7m4WbMYFxZx0zzNBqF9p7WxSd4nfj6w4tXBbY43SesdfnXfxbx1bW+2rMHCtDAkorBGYBzwCSpEc8VmPEPEEAsJbs3Q6oVY7GnN1LoMR1K/nTP4wt685XT3UZrnvoCu5B2MgG0Lwd3SBjmaDS+zntELwuszMuwWm8zjCOskk5HKsY7RUBfErYuAIx23JcIHE/eLjOMRmOO9VOj8TtJbuLcsXEF17LR7tuLe1GUHZ95EJ/4oPFQtc2nLWyC+21atrtFq4F8rqXH9X1AYwRncKDU6twlwICVLEbbfvIUkbSVENH3wYPT4TXO5qrEm67Wm2liYcuPqiUnb5iTkxPbHQVV6vxSy1zi9cRrlx3i20xcu2ioErgBVefy6V0/pBGh1R0zd3A22WFe77wFV9395FVZJEFR8aC7t6VxdB8jJ5yNhAO/AKxjOJGByfWKTTsXcsjqCGNzbKsQoG5trNDffOB3PTiZe8XQrs94wJS8u8SCrM5a3c3FZHl+96jnmuOp8X07XA24CDEEzEqII8uNqpB5jdHBoD1uu3Kl3Zca2zMAoA3N5cGCccnvyYoLdxLbqxsXhckbWJSYdti4LAiSYHED4VY/tdnaCL1sKT5RvXbzmRAnr86g6tpsu+m1DI4vWw/uX+6WKgEL6EwZoATxbc25xeH2ZgID532CHNwsCSGHOOSIp9TqUJZwt+06b1JVznYqbpIuy8EM2ZHmgdavbdy8S6tcvI3umdCXYkhcqSGHIPx9apfD/EL7iyDeutvS3Mv9otG5iDmJmgPReKsG93PvUlgy3bIlgoDP5re0cHqpnua88bw4OL7lfLsum3mSCGUL6xtJEetej6C7eD3jc1Fwqty4BBjyqFBMdcnpPNZDTXWNgHP9XdxxO+6AP8ooOXi/hItnUFLlxAi2ioDRkhiZ56jie/aqrdd/8Q/+J/8A3Vp/E7n/AHkHOE/IMJxPf86f9gXsn4CgrrGnZVbdYZi2S0bTj7Jlo9OsfHFddbpnIX3Vq6FI6CfNEncVJVpwe3FUniHtK+pEEH7LBgGMmZCjjMbic4OBAjLDxO9tSLxTYAInaAFxAAjzcZ5xQWXgmie1eFy7YvXFBDFXtOZIGGwORHX1+Fbm97dW7enLKp3/AHd6lQGLACfLmAwYxxNecf7Q6ly03rkCZYOwj4dfkB8orl4t4mdQCzBQdsM24yxE5IHlBmOBkj1NB6tc8dsn/eWwwnyk5UnzGB7qSskZET61kvae5Yvq1z9sVmRTtQMokLjbESCQTnrBxWGsElt+OOoWPsgdDHbsZNajTePMUK7Q6hSpUW1WFjkMp3cgjByOlAGt06XtMrsSSn9ry8g5gA8kKsf3Zqk0Wh95qbdrbAgjJ3xClmOIPf51E1t0uYJ2iB5cnzZAmcz681C3MNxEiTt9R/MUGl13iS27+635yp8rhiANuCoyZABBBHYfPlp76+/t3rrSPtmTM8gJLbhPBk8T6RWb3Rz+MVKDElW2k7YGciAcg/iPxNB7V7LeLtrL5d1a0pteUkqpdiQPKpglQu/MdAfSj8X8Te2L4QogXcCCvmZg20kQpXdtn4x6V5t4d4tZa0Ld4XNocMvuFVSIBABYsCIPGIzg5o7lrTs2LlxxuEJcuN7wrzvJ2gKRM/Dd0oLp/aO+7uymVDT9lcoIySFzifkPWpPi3tV+0P7q2wa0LZnIUlioWDiSVbzTHfFY7Wa9LQuW7SKA2D5i0qed3QtMQR06VA8Nur7wEsw4yMAGRyP/AFE/j3oNamhVfKGUXSTB4UEkrPvB5iJj/FHerjUWriKCVF1ikncdyoMLDEAECQcieorJeK+JRdBsqluVOEJzuglSe/cetSdB49p1fzW75DDlLr24IJBBWdpiQcTyaA/aDVe7R/dhlLbVcQ22VG7cCSZJjmAYms9/tBeVSgbys25gQDJ5Pm5EnkfydAdToLin6m6CGjd70boLc5XnjOageKtpVtrbW0JY7veCGYfZ8s4nII7Hdigl2NXvRUuKoum4oUCVwywrHaeAe+T1rQeJai3YuL5DcGwHc8ARsQbY7yxnJy0dKyPs7qdOmoL3EYqu4J7ogNjAMNK8Dr35xWm8W1mgu7S76nJ80+72iSWORH3ivoYHagbW+I2nZ3ezCq6WhAzB8xESPuZHU7h2qFZvm7s93b5nY3uwwXzRM5kZGDxAzirKx4fopXbqLomZ3pI3geUmGzAgTMYHfI+G6K1adSmstlQxIBDqmTMbYOZjBniKCUPBblwhXuWwV2/aT3YYNuUqDMbsHESO/Ex4T35jY6sWUssxAAzEtwYz6HGK4+1msAtKoZnedwcMGB3FuDIMgEEj+98zx8J1PutMLhVluhygKqN0EmSzZHeB0ERigZvEyLBDkrllUyp3ZZjPl3ACBmevyqd4VZW4MsSNodQF8wAwfeGDJ80wJMKeRWf8U8RDYXEAg+X7xBIYEROBHaOlRfA/Frlq67ETMl9wxGTjGCQWHzEDFBp9V4nbRykZOASyCB2dgDgDc0TJlYE1YafRs4BCmVYS25R5jCr90Cc9Z5rCXNVN8XiFkZFtl3KORmeIJwPhWw8I1rvpVVy73GuISB1AuKY+AUlun2QJyKCfZ8W1VlHVVtvaHnIeCfPAVlAgwTnA/KrDxjxS01v9n8wvu6E2wv2TuUld3BgT1of2e2xtwF2PtwcurPdQgk54UOsTyfwqD4ebute5dcHYfLtP2lEKu7EEYjufnQXfs+bnvWDuLn1dwkyGIBGBIgRO41WezmjQmwfNuUW3VieeFiOiiD8dwxV97m2BuQWEYgjyLtbODlUmIPHpUW14HaQhlW2OPu4EE+Y7gSWzIJzIGaCInOrwD9bdjGfutE9cgfyazHhloCxtklQFiRMg3s/H5elafX6WzbF24wtXHckklQ53cYkHaPhiazGhvpFm3MsDbtz3LXCQM8jjJ5oJeqskJqj1GxRI+0DGa0PuF7/8v8aofFJ+vyf6xViD91QZ/OoP9HnuP8K/+6gwq4UjbBPJ+U46cfqPjUvSa0LwJcRkA4gRxMSeuOnNRB8QZHXJAnJAHEAcDpPNBaBYk5MCT8oBzQd71zqeswY6c56mMV2S5tGZkg/aGIHWO5M9ahswAIknGBPQ9eo+VK2xMS3WY79Pljp6fCg7prj1wBPHWQfl2x8an6QhclzI+6enSSRnj9IqC6jcoY+Xv+EmOe3B5GIrnd+8q+nXv6zx8/30HXUurE8kLxMkmAYmYmfhijXw6VBnymTg8QYllnGCOO1QQkGG7/Dg9o/WpFu6UBAmCCRAgmQOvMZ6cwKB/dGRAIBE4E/H5YqTp76sNrniNpmY7kCZ4+dK1eK23Q7TuksTDZjBkz1nIrnplQKJw08nryZiQYiOJzQE1sI5Ax9oTxMfLpIkfHrXFrIJBz1MRubGZOBPwpG/uIkAKNw6DEyQ0ZI9PU0/v5MKT1ECJg85HOPSgdrCnCsCBxI2wT1gkwPTFC2kM5brjEzwDniBmhQRhSPOY6mMxM/Gfwp71wgAbiozA9B6jr/OKCZqdIFUBirdm+ZwJgkc49a5L7sLjezFQM4HrGO3r16xUdtQXBmHgYndIk5Mjt64z1oSo9ek5nJHcR96gsNEloo5dzuiRAkKPUfe9c1VXLhMCB1iBEg/9KkNb2xuyG+7BHUd4k459ae7bKrhVI6MTJGMiJ5zmPSgVrU7VXaqyOcHsMc/H8a6C8Q7F1ljM5mJ5PBmPj6zUW3aK5IMfukf6GrEYAAh+TABY5PB6fh+fQJgRQJQqcgDOcYnGAJHWOQeK5L4rsDFCZAIH3hLDBIMQZEfuNOujuMo8kAyCs5zkwOSBnH8KubPs1cEL760CSZyMA5EAef5ERQZy9qJh3zc5nGSZknd8hGPlU7TXkAhiV83IaBGM8HiMEdzmtTp/Yu0zAuc9QimDiONnGZyavF9krQCkWVYiIYsOkcJuAJAA4PxoMINEXiELkx5lmCJkwZiRPP+tTL3grLsXYuwuCXgcQVkAMCDBkkjkVudLaW0dsKsjlFUcRkicH4H5V0vnb9ZAwQCVIIIMxMr5SBGPWgxui9lQynIJx/dX8cbvl3Jqx8I8DexcBS85baqkDao53Y3DImOI+NaDVEXGGEIHBYcfBpIP5fGn96qyC2eBnE9jBIoOFzelsKd+DMCDDAgzvIMZAwO2AKiXtAIYgtJIbzbQDHlwJ4gCep7TxaqdxDFJEZOefRZECI4M80N9lDcS8YO0eUD+15j8PhQVlxGT77DygQMST9kAhgYGAYGCT0FO6uoDi4ygHKNmQREqoPePzqyW2oKLtUEAMFk9SIP2QZnOe1crVlbgfvkliWIbsMnGB3oKLxXTX9R5kuDA+yz7lZYO5WWdu3iMY/Cs54fu3kIvmU7jYbLoRIBtt96Og+Fbdwyxtb7QIZd3A+PY9pjmqTxrQoxVgTMwDG0gjOcxzGaCPoL+63tR2cu8sWiVkAQR0IjueKuffaf+0f8Y/jWVvOd0X4S7x74QwfkD3gBwM8kdczXX9mb/wAv+K/woMZZuHawkxjHTMg44NdPD7YIM9CB8jP40qVBwYeUfz/PArnavEcd+wpUqCQ53AT2X0+8RwP1or4i7j+9znv3pqVAVoy8HI7H1if1/TsKPUrCk9VCgTmJB6H4ClSoIenukyCZ+Oeo/jVlYc7bgk4U9T6nn4gfhSpUEe7ZHui0ZDwDzjtXTwcbnbdnB59Mj9KalQd9YBBxzun5Fj+4Vz0NsFHMZER85P6gUqVBGvjzD4fuNLScFusj+Y4pUqCQpjaQTJJk9cQRn413Zfq0OSSVmSTzJNKlQbzwPw601vcyKzEWxLZOWHE8H1FRHuFHuhPKEuELAEgA8TzSpUFn+0MLG8RuJXJAPQdCIqRbANrcQCQ4AJAMA8809KgmWM7/AEDkAYEgYwKjWNW7C2GMggHgdAIjGPlSpUFj4uu25bgnJIMknEE9ZqLq1+sH91QwHQExmOKVKgLTMXNzdmIjpyY5FNqMAiBgrGB3701Kgm2mO0n0H7vy9KiacfUl/vMZJ7maalQFor7M5BMjdHyAEV10B3LDEkSvX17801KgpPENQ0DJ5P8Ayk/qB+Fc7t9iDJmAxEgHIEjmlSoImqO+1b3Z3Km7HdQ3yz2qv/oOx/Y/zN/GnpUH/9k="/>
          <p:cNvSpPr>
            <a:spLocks noChangeAspect="1" noChangeArrowheads="1"/>
          </p:cNvSpPr>
          <p:nvPr/>
        </p:nvSpPr>
        <p:spPr bwMode="auto">
          <a:xfrm>
            <a:off x="1477119" y="-224359"/>
            <a:ext cx="2143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FFFFFF"/>
                </a:solidFill>
                <a:latin typeface="Gill Sans" pitchFamily="-110" charset="0"/>
                <a:ea typeface="ヒラギノ角ゴ ProN W3" pitchFamily="-110" charset="-128"/>
                <a:sym typeface="Gill Sans" pitchFamily="-110" charset="0"/>
              </a:defRPr>
            </a:lvl1pPr>
            <a:lvl2pPr marL="742950" indent="-285750">
              <a:defRPr sz="4200">
                <a:solidFill>
                  <a:srgbClr val="FFFFFF"/>
                </a:solidFill>
                <a:latin typeface="Gill Sans" pitchFamily="-110" charset="0"/>
                <a:ea typeface="ヒラギノ角ゴ ProN W3" pitchFamily="-110" charset="-128"/>
                <a:sym typeface="Gill Sans" pitchFamily="-110" charset="0"/>
              </a:defRPr>
            </a:lvl2pPr>
            <a:lvl3pPr marL="1143000" indent="-228600">
              <a:defRPr sz="4200">
                <a:solidFill>
                  <a:srgbClr val="FFFFFF"/>
                </a:solidFill>
                <a:latin typeface="Gill Sans" pitchFamily="-110" charset="0"/>
                <a:ea typeface="ヒラギノ角ゴ ProN W3" pitchFamily="-110" charset="-128"/>
                <a:sym typeface="Gill Sans" pitchFamily="-110" charset="0"/>
              </a:defRPr>
            </a:lvl3pPr>
            <a:lvl4pPr marL="1600200" indent="-228600">
              <a:defRPr sz="4200">
                <a:solidFill>
                  <a:srgbClr val="FFFFFF"/>
                </a:solidFill>
                <a:latin typeface="Gill Sans" pitchFamily="-110" charset="0"/>
                <a:ea typeface="ヒラギノ角ゴ ProN W3" pitchFamily="-110" charset="-128"/>
                <a:sym typeface="Gill Sans" pitchFamily="-110" charset="0"/>
              </a:defRPr>
            </a:lvl4pPr>
            <a:lvl5pPr marL="2057400" indent="-228600">
              <a:defRPr sz="4200">
                <a:solidFill>
                  <a:srgbClr val="FFFFFF"/>
                </a:solidFill>
                <a:latin typeface="Gill Sans" pitchFamily="-110" charset="0"/>
                <a:ea typeface="ヒラギノ角ゴ ProN W3" pitchFamily="-110" charset="-128"/>
                <a:sym typeface="Gill Sans" pitchFamily="-110" charset="0"/>
              </a:defRPr>
            </a:lvl5pPr>
            <a:lvl6pPr marL="25146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6pPr>
            <a:lvl7pPr marL="29718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7pPr>
            <a:lvl8pPr marL="34290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8pPr>
            <a:lvl9pPr marL="3886200" indent="-228600" eaLnBrk="0" fontAlgn="base" hangingPunct="0">
              <a:spcBef>
                <a:spcPct val="0"/>
              </a:spcBef>
              <a:spcAft>
                <a:spcPct val="0"/>
              </a:spcAft>
              <a:defRPr sz="4200">
                <a:solidFill>
                  <a:srgbClr val="FFFFFF"/>
                </a:solidFill>
                <a:latin typeface="Gill Sans" pitchFamily="-110" charset="0"/>
                <a:ea typeface="ヒラギノ角ゴ ProN W3" pitchFamily="-110" charset="-128"/>
                <a:sym typeface="Gill Sans" pitchFamily="-110" charset="0"/>
              </a:defRPr>
            </a:lvl9pPr>
          </a:lstStyle>
          <a:p>
            <a:pPr algn="ctr" eaLnBrk="1" hangingPunct="1"/>
            <a:endParaRPr lang="en-US" altLang="en-US" sz="2953"/>
          </a:p>
        </p:txBody>
      </p:sp>
      <p:pic>
        <p:nvPicPr>
          <p:cNvPr id="23557" name="Picture 2" descr="http://upload.wikimedia.org/wikipedia/commons/3/3b/Euphronios_krater_side_B_MET_L.2006.1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780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284730"/>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trinity.edu/tjenkins/clas1305/lecture15images/image/dancingsatyr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4633" y="0"/>
            <a:ext cx="9910837" cy="653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944969" y="5539942"/>
            <a:ext cx="6096000" cy="646331"/>
          </a:xfrm>
          <a:prstGeom prst="rect">
            <a:avLst/>
          </a:prstGeom>
        </p:spPr>
        <p:txBody>
          <a:bodyPr>
            <a:spAutoFit/>
          </a:bodyPr>
          <a:lstStyle/>
          <a:p>
            <a:pPr algn="ctr"/>
            <a:r>
              <a:rPr lang="en-US" dirty="0" smtClean="0"/>
              <a:t> </a:t>
            </a:r>
            <a:r>
              <a:rPr lang="en-US" dirty="0" err="1"/>
              <a:t>Douris</a:t>
            </a:r>
            <a:r>
              <a:rPr lang="en-US" dirty="0"/>
              <a:t>.</a:t>
            </a:r>
            <a:r>
              <a:rPr lang="en-US" i="1" dirty="0"/>
              <a:t> Frolicking Satyrs</a:t>
            </a:r>
            <a:r>
              <a:rPr lang="en-US" dirty="0"/>
              <a:t>. Red Figure decoration on a </a:t>
            </a:r>
            <a:r>
              <a:rPr lang="en-US" dirty="0" err="1"/>
              <a:t>psykter</a:t>
            </a:r>
            <a:r>
              <a:rPr lang="en-US" dirty="0"/>
              <a:t>. c. 480 BCE</a:t>
            </a:r>
          </a:p>
        </p:txBody>
      </p:sp>
    </p:spTree>
    <p:extLst>
      <p:ext uri="{BB962C8B-B14F-4D97-AF65-F5344CB8AC3E}">
        <p14:creationId xmlns:p14="http://schemas.microsoft.com/office/powerpoint/2010/main" val="1564114115"/>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50" y="1970468"/>
            <a:ext cx="12275150" cy="2636219"/>
          </a:xfrm>
          <a:prstGeom prst="rect">
            <a:avLst/>
          </a:prstGeom>
        </p:spPr>
      </p:pic>
      <p:sp>
        <p:nvSpPr>
          <p:cNvPr id="3" name="TextBox 2"/>
          <p:cNvSpPr txBox="1"/>
          <p:nvPr/>
        </p:nvSpPr>
        <p:spPr>
          <a:xfrm>
            <a:off x="5048518" y="4919729"/>
            <a:ext cx="4275786" cy="400110"/>
          </a:xfrm>
          <a:prstGeom prst="rect">
            <a:avLst/>
          </a:prstGeom>
          <a:noFill/>
        </p:spPr>
        <p:txBody>
          <a:bodyPr wrap="square" rtlCol="0">
            <a:spAutoFit/>
          </a:bodyPr>
          <a:lstStyle/>
          <a:p>
            <a:r>
              <a:rPr lang="en-US" sz="2000" i="1" dirty="0" smtClean="0"/>
              <a:t>Trojan war Pediment</a:t>
            </a:r>
            <a:endParaRPr lang="en-US" sz="2000" i="1" dirty="0"/>
          </a:p>
        </p:txBody>
      </p:sp>
      <p:sp>
        <p:nvSpPr>
          <p:cNvPr id="4" name="Rectangle 3"/>
          <p:cNvSpPr/>
          <p:nvPr/>
        </p:nvSpPr>
        <p:spPr>
          <a:xfrm>
            <a:off x="3228304" y="5289061"/>
            <a:ext cx="6096000" cy="707886"/>
          </a:xfrm>
          <a:prstGeom prst="rect">
            <a:avLst/>
          </a:prstGeom>
        </p:spPr>
        <p:txBody>
          <a:bodyPr>
            <a:spAutoFit/>
          </a:bodyPr>
          <a:lstStyle/>
          <a:p>
            <a:pPr algn="ctr"/>
            <a:r>
              <a:rPr lang="en-US" sz="2000" dirty="0" smtClean="0"/>
              <a:t>West </a:t>
            </a:r>
            <a:r>
              <a:rPr lang="en-US" sz="2000" dirty="0"/>
              <a:t>Pediment of the Temple of </a:t>
            </a:r>
            <a:r>
              <a:rPr lang="en-US" sz="2000" dirty="0" err="1"/>
              <a:t>Aphaia</a:t>
            </a:r>
            <a:r>
              <a:rPr lang="en-US" sz="2000" dirty="0"/>
              <a:t>, Aegina. c. </a:t>
            </a:r>
            <a:r>
              <a:rPr lang="en-US" sz="2000" dirty="0" smtClean="0"/>
              <a:t>500-49 BCE</a:t>
            </a:r>
            <a:r>
              <a:rPr lang="en-US" sz="2000" dirty="0"/>
              <a:t>. Width about 49’. Surviving fragments assembled </a:t>
            </a:r>
          </a:p>
        </p:txBody>
      </p:sp>
    </p:spTree>
    <p:extLst>
      <p:ext uri="{BB962C8B-B14F-4D97-AF65-F5344CB8AC3E}">
        <p14:creationId xmlns:p14="http://schemas.microsoft.com/office/powerpoint/2010/main" val="1617697587"/>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353" y="0"/>
            <a:ext cx="8216020" cy="6858000"/>
          </a:xfrm>
          <a:prstGeom prst="rect">
            <a:avLst/>
          </a:prstGeom>
        </p:spPr>
      </p:pic>
    </p:spTree>
    <p:extLst>
      <p:ext uri="{BB962C8B-B14F-4D97-AF65-F5344CB8AC3E}">
        <p14:creationId xmlns:p14="http://schemas.microsoft.com/office/powerpoint/2010/main" val="683733064"/>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3214" y="130629"/>
            <a:ext cx="7622744" cy="5883805"/>
          </a:xfrm>
          <a:prstGeom prst="rect">
            <a:avLst/>
          </a:prstGeom>
        </p:spPr>
      </p:pic>
      <p:sp>
        <p:nvSpPr>
          <p:cNvPr id="3" name="TextBox 2"/>
          <p:cNvSpPr txBox="1"/>
          <p:nvPr/>
        </p:nvSpPr>
        <p:spPr>
          <a:xfrm>
            <a:off x="2202287" y="6014434"/>
            <a:ext cx="7804598" cy="707886"/>
          </a:xfrm>
          <a:prstGeom prst="rect">
            <a:avLst/>
          </a:prstGeom>
          <a:noFill/>
        </p:spPr>
        <p:txBody>
          <a:bodyPr wrap="square" rtlCol="0">
            <a:spAutoFit/>
          </a:bodyPr>
          <a:lstStyle/>
          <a:p>
            <a:pPr algn="ctr"/>
            <a:r>
              <a:rPr lang="en-US" sz="2000" i="1" dirty="0" smtClean="0"/>
              <a:t>Dying Warrior. </a:t>
            </a:r>
            <a:r>
              <a:rPr lang="en-US" sz="2000" dirty="0" smtClean="0"/>
              <a:t>From the right corner of the west pediment of the Temple of </a:t>
            </a:r>
            <a:r>
              <a:rPr lang="en-US" sz="2000" dirty="0" err="1" smtClean="0"/>
              <a:t>Aphaia</a:t>
            </a:r>
            <a:r>
              <a:rPr lang="en-US" sz="2000" dirty="0" smtClean="0"/>
              <a:t>, Aegina. c. 490-480 BCE. Marble, length 5’6”</a:t>
            </a:r>
            <a:endParaRPr lang="en-US" sz="2000" dirty="0"/>
          </a:p>
        </p:txBody>
      </p:sp>
    </p:spTree>
    <p:extLst>
      <p:ext uri="{BB962C8B-B14F-4D97-AF65-F5344CB8AC3E}">
        <p14:creationId xmlns:p14="http://schemas.microsoft.com/office/powerpoint/2010/main" val="605451183"/>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 y="345859"/>
            <a:ext cx="12192319" cy="5335932"/>
          </a:xfrm>
          <a:prstGeom prst="rect">
            <a:avLst/>
          </a:prstGeom>
        </p:spPr>
      </p:pic>
      <p:sp>
        <p:nvSpPr>
          <p:cNvPr id="3" name="TextBox 2"/>
          <p:cNvSpPr txBox="1"/>
          <p:nvPr/>
        </p:nvSpPr>
        <p:spPr>
          <a:xfrm>
            <a:off x="1756027" y="5877733"/>
            <a:ext cx="8679625" cy="707886"/>
          </a:xfrm>
          <a:prstGeom prst="rect">
            <a:avLst/>
          </a:prstGeom>
          <a:noFill/>
        </p:spPr>
        <p:txBody>
          <a:bodyPr wrap="square" rtlCol="0">
            <a:spAutoFit/>
          </a:bodyPr>
          <a:lstStyle/>
          <a:p>
            <a:pPr algn="ctr"/>
            <a:r>
              <a:rPr lang="en-US" sz="2000" i="1" dirty="0" smtClean="0"/>
              <a:t>Dying Warrior</a:t>
            </a:r>
            <a:r>
              <a:rPr lang="en-US" sz="2000" dirty="0" smtClean="0"/>
              <a:t>. From the left corner of the east pediment of the Temple of </a:t>
            </a:r>
            <a:r>
              <a:rPr lang="en-US" sz="2000" dirty="0" err="1" smtClean="0"/>
              <a:t>Aphaia</a:t>
            </a:r>
            <a:r>
              <a:rPr lang="en-US" sz="2000" dirty="0" smtClean="0"/>
              <a:t>, Aegina. c. 500-490 BCE. Marble, length 6’</a:t>
            </a:r>
            <a:endParaRPr lang="en-US" sz="2000" dirty="0"/>
          </a:p>
        </p:txBody>
      </p:sp>
    </p:spTree>
    <p:extLst>
      <p:ext uri="{BB962C8B-B14F-4D97-AF65-F5344CB8AC3E}">
        <p14:creationId xmlns:p14="http://schemas.microsoft.com/office/powerpoint/2010/main" val="4208266278"/>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877"/>
          <a:stretch/>
        </p:blipFill>
        <p:spPr>
          <a:xfrm>
            <a:off x="965980" y="13062"/>
            <a:ext cx="10079736" cy="3484281"/>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7667"/>
          <a:stretch/>
        </p:blipFill>
        <p:spPr>
          <a:xfrm>
            <a:off x="1279988" y="3298923"/>
            <a:ext cx="9168384" cy="3546014"/>
          </a:xfrm>
          <a:prstGeom prst="rect">
            <a:avLst/>
          </a:prstGeom>
        </p:spPr>
      </p:pic>
    </p:spTree>
    <p:extLst>
      <p:ext uri="{BB962C8B-B14F-4D97-AF65-F5344CB8AC3E}">
        <p14:creationId xmlns:p14="http://schemas.microsoft.com/office/powerpoint/2010/main" val="3867898139"/>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6212" y="463640"/>
            <a:ext cx="5473521" cy="1200329"/>
          </a:xfrm>
          <a:prstGeom prst="rect">
            <a:avLst/>
          </a:prstGeom>
          <a:noFill/>
        </p:spPr>
        <p:txBody>
          <a:bodyPr wrap="square" rtlCol="0">
            <a:spAutoFit/>
          </a:bodyPr>
          <a:lstStyle/>
          <a:p>
            <a:r>
              <a:rPr lang="en-US" sz="3600" dirty="0" smtClean="0"/>
              <a:t>Early</a:t>
            </a:r>
          </a:p>
          <a:p>
            <a:r>
              <a:rPr lang="en-US" sz="3600" dirty="0" smtClean="0"/>
              <a:t>Classical</a:t>
            </a:r>
            <a:endParaRPr lang="en-US" sz="36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04491" y="0"/>
            <a:ext cx="2702723" cy="68580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4920" y="0"/>
            <a:ext cx="2943535" cy="6858000"/>
          </a:xfrm>
          <a:prstGeom prst="rect">
            <a:avLst/>
          </a:prstGeom>
        </p:spPr>
      </p:pic>
      <p:sp>
        <p:nvSpPr>
          <p:cNvPr id="4" name="TextBox 3"/>
          <p:cNvSpPr txBox="1"/>
          <p:nvPr/>
        </p:nvSpPr>
        <p:spPr>
          <a:xfrm>
            <a:off x="2574920" y="6349286"/>
            <a:ext cx="8126569" cy="400110"/>
          </a:xfrm>
          <a:prstGeom prst="rect">
            <a:avLst/>
          </a:prstGeom>
          <a:noFill/>
        </p:spPr>
        <p:txBody>
          <a:bodyPr wrap="square" rtlCol="0">
            <a:spAutoFit/>
          </a:bodyPr>
          <a:lstStyle/>
          <a:p>
            <a:r>
              <a:rPr lang="en-US" sz="2000" i="1" dirty="0" smtClean="0"/>
              <a:t> </a:t>
            </a:r>
            <a:r>
              <a:rPr lang="en-US" sz="2000" i="1" dirty="0" err="1" smtClean="0"/>
              <a:t>Kritios</a:t>
            </a:r>
            <a:r>
              <a:rPr lang="en-US" sz="2000" i="1" dirty="0" smtClean="0"/>
              <a:t> Boy. </a:t>
            </a:r>
            <a:r>
              <a:rPr lang="en-US" sz="2000" dirty="0" smtClean="0"/>
              <a:t>From Acropolis, Athens. c. 480 BCE. Marble, height 3’10</a:t>
            </a:r>
            <a:r>
              <a:rPr lang="en-US" dirty="0" smtClean="0"/>
              <a:t>”</a:t>
            </a:r>
            <a:endParaRPr lang="en-US" dirty="0"/>
          </a:p>
        </p:txBody>
      </p:sp>
    </p:spTree>
    <p:extLst>
      <p:ext uri="{BB962C8B-B14F-4D97-AF65-F5344CB8AC3E}">
        <p14:creationId xmlns:p14="http://schemas.microsoft.com/office/powerpoint/2010/main" val="308689198"/>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7100" y="0"/>
            <a:ext cx="2638981"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8378" y="0"/>
            <a:ext cx="2754366" cy="6858000"/>
          </a:xfrm>
          <a:prstGeom prst="rect">
            <a:avLst/>
          </a:prstGeom>
        </p:spPr>
      </p:pic>
      <p:sp>
        <p:nvSpPr>
          <p:cNvPr id="4" name="TextBox 3"/>
          <p:cNvSpPr txBox="1"/>
          <p:nvPr/>
        </p:nvSpPr>
        <p:spPr>
          <a:xfrm>
            <a:off x="279654" y="5716932"/>
            <a:ext cx="2216005" cy="1015663"/>
          </a:xfrm>
          <a:prstGeom prst="rect">
            <a:avLst/>
          </a:prstGeom>
          <a:noFill/>
        </p:spPr>
        <p:txBody>
          <a:bodyPr wrap="square" rtlCol="0">
            <a:spAutoFit/>
          </a:bodyPr>
          <a:lstStyle/>
          <a:p>
            <a:r>
              <a:rPr lang="en-US" sz="2000" i="1" dirty="0" err="1" smtClean="0"/>
              <a:t>Riace</a:t>
            </a:r>
            <a:r>
              <a:rPr lang="en-US" sz="2000" i="1" dirty="0" smtClean="0"/>
              <a:t> Warrior</a:t>
            </a:r>
          </a:p>
          <a:p>
            <a:endParaRPr lang="en-US" sz="2000" dirty="0"/>
          </a:p>
          <a:p>
            <a:endParaRPr lang="en-US" sz="2000" dirty="0" smtClean="0"/>
          </a:p>
        </p:txBody>
      </p:sp>
    </p:spTree>
    <p:extLst>
      <p:ext uri="{BB962C8B-B14F-4D97-AF65-F5344CB8AC3E}">
        <p14:creationId xmlns:p14="http://schemas.microsoft.com/office/powerpoint/2010/main" val="161238891"/>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13284" y="6209602"/>
            <a:ext cx="2378152" cy="461665"/>
          </a:xfrm>
          <a:prstGeom prst="rect">
            <a:avLst/>
          </a:prstGeom>
        </p:spPr>
        <p:txBody>
          <a:bodyPr wrap="none">
            <a:spAutoFit/>
          </a:bodyPr>
          <a:lstStyle/>
          <a:p>
            <a:r>
              <a:rPr lang="en-US" sz="2400" dirty="0"/>
              <a:t>Lost Wax Method</a:t>
            </a:r>
            <a:endParaRPr lang="en-US" sz="2400" dirty="0"/>
          </a:p>
        </p:txBody>
      </p:sp>
      <p:pic>
        <p:nvPicPr>
          <p:cNvPr id="1026" name="Picture 2" descr="Best Describes the Classical Lost Wax Process of Bronze Cas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113" y="666522"/>
            <a:ext cx="11034494" cy="5394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915408"/>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62271" y="0"/>
            <a:ext cx="5025394" cy="6053070"/>
          </a:xfrm>
          <a:prstGeom prst="rect">
            <a:avLst/>
          </a:prstGeom>
        </p:spPr>
      </p:pic>
      <p:sp>
        <p:nvSpPr>
          <p:cNvPr id="3" name="TextBox 2"/>
          <p:cNvSpPr txBox="1"/>
          <p:nvPr/>
        </p:nvSpPr>
        <p:spPr>
          <a:xfrm>
            <a:off x="1199022" y="6150114"/>
            <a:ext cx="9551892" cy="707886"/>
          </a:xfrm>
          <a:prstGeom prst="rect">
            <a:avLst/>
          </a:prstGeom>
          <a:noFill/>
        </p:spPr>
        <p:txBody>
          <a:bodyPr wrap="square" rtlCol="0">
            <a:spAutoFit/>
          </a:bodyPr>
          <a:lstStyle/>
          <a:p>
            <a:pPr algn="ctr"/>
            <a:r>
              <a:rPr lang="en-US" sz="2000" dirty="0" smtClean="0"/>
              <a:t> </a:t>
            </a:r>
            <a:r>
              <a:rPr lang="en-US" sz="2000" i="1" dirty="0" err="1" smtClean="0"/>
              <a:t>Riace</a:t>
            </a:r>
            <a:r>
              <a:rPr lang="en-US" sz="2000" i="1" dirty="0" smtClean="0"/>
              <a:t> Warriors, </a:t>
            </a:r>
            <a:r>
              <a:rPr lang="en-US" sz="2000" dirty="0" smtClean="0"/>
              <a:t>Found in the sea off </a:t>
            </a:r>
            <a:r>
              <a:rPr lang="en-US" sz="2000" dirty="0" err="1" smtClean="0"/>
              <a:t>Riace</a:t>
            </a:r>
            <a:r>
              <a:rPr lang="en-US" sz="2000" dirty="0" smtClean="0"/>
              <a:t>, Italy. c. 460-450 BCE. </a:t>
            </a:r>
          </a:p>
          <a:p>
            <a:pPr algn="ctr"/>
            <a:r>
              <a:rPr lang="en-US" sz="2000" dirty="0" smtClean="0"/>
              <a:t>Bronze with bone and glass eyes, silver teeth and copper lips and nipples, height 6’6”</a:t>
            </a:r>
            <a:endParaRPr lang="en-US" sz="2000" dirty="0"/>
          </a:p>
        </p:txBody>
      </p:sp>
    </p:spTree>
    <p:extLst>
      <p:ext uri="{BB962C8B-B14F-4D97-AF65-F5344CB8AC3E}">
        <p14:creationId xmlns:p14="http://schemas.microsoft.com/office/powerpoint/2010/main" val="2443643835"/>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9120" y="-6622"/>
            <a:ext cx="3157901" cy="6154012"/>
          </a:xfrm>
          <a:prstGeom prst="rect">
            <a:avLst/>
          </a:prstGeom>
        </p:spPr>
      </p:pic>
      <p:sp>
        <p:nvSpPr>
          <p:cNvPr id="3" name="TextBox 2"/>
          <p:cNvSpPr txBox="1"/>
          <p:nvPr/>
        </p:nvSpPr>
        <p:spPr>
          <a:xfrm>
            <a:off x="1707003" y="6147390"/>
            <a:ext cx="8551572" cy="707886"/>
          </a:xfrm>
          <a:prstGeom prst="rect">
            <a:avLst/>
          </a:prstGeom>
          <a:noFill/>
        </p:spPr>
        <p:txBody>
          <a:bodyPr wrap="square" rtlCol="0">
            <a:spAutoFit/>
          </a:bodyPr>
          <a:lstStyle/>
          <a:p>
            <a:pPr algn="ctr"/>
            <a:r>
              <a:rPr lang="en-US" sz="2000" dirty="0" err="1" smtClean="0"/>
              <a:t>Polykleitos</a:t>
            </a:r>
            <a:r>
              <a:rPr lang="en-US" sz="2000" dirty="0"/>
              <a:t>,</a:t>
            </a:r>
            <a:r>
              <a:rPr lang="en-US" sz="2000" dirty="0" smtClean="0"/>
              <a:t> </a:t>
            </a:r>
            <a:r>
              <a:rPr lang="en-US" sz="2000" i="1" dirty="0" smtClean="0"/>
              <a:t>Spear Bearer (</a:t>
            </a:r>
            <a:r>
              <a:rPr lang="en-US" sz="2000" i="1" dirty="0" err="1" smtClean="0"/>
              <a:t>Doryphoros</a:t>
            </a:r>
            <a:r>
              <a:rPr lang="en-US" sz="2000" i="1" dirty="0" smtClean="0"/>
              <a:t>)</a:t>
            </a:r>
          </a:p>
          <a:p>
            <a:pPr algn="ctr"/>
            <a:r>
              <a:rPr lang="en-US" sz="2000" dirty="0" smtClean="0"/>
              <a:t> Roman Copy after the original bronze of c. 450-440 BCE.  Marble, height 6’11”</a:t>
            </a:r>
            <a:endParaRPr lang="en-US" sz="2000" dirty="0"/>
          </a:p>
        </p:txBody>
      </p:sp>
      <p:sp>
        <p:nvSpPr>
          <p:cNvPr id="4" name="TextBox 3"/>
          <p:cNvSpPr txBox="1"/>
          <p:nvPr/>
        </p:nvSpPr>
        <p:spPr>
          <a:xfrm>
            <a:off x="8361076" y="1094705"/>
            <a:ext cx="2768958" cy="4154984"/>
          </a:xfrm>
          <a:prstGeom prst="rect">
            <a:avLst/>
          </a:prstGeom>
          <a:noFill/>
        </p:spPr>
        <p:txBody>
          <a:bodyPr wrap="square" rtlCol="0">
            <a:spAutoFit/>
          </a:bodyPr>
          <a:lstStyle/>
          <a:p>
            <a:r>
              <a:rPr lang="en-US" sz="2400" dirty="0" err="1" smtClean="0"/>
              <a:t>Symmetria</a:t>
            </a:r>
            <a:r>
              <a:rPr lang="en-US" sz="2400" dirty="0" smtClean="0"/>
              <a:t>- relationship of body parts to one another,</a:t>
            </a:r>
          </a:p>
          <a:p>
            <a:r>
              <a:rPr lang="en-US" sz="2400" dirty="0" smtClean="0"/>
              <a:t>“symmetry” of the body</a:t>
            </a:r>
          </a:p>
          <a:p>
            <a:endParaRPr lang="en-US" sz="2400" dirty="0"/>
          </a:p>
          <a:p>
            <a:endParaRPr lang="en-US" sz="2400" dirty="0"/>
          </a:p>
          <a:p>
            <a:r>
              <a:rPr lang="en-US" sz="2400" dirty="0" err="1" smtClean="0"/>
              <a:t>Polykleitos</a:t>
            </a:r>
            <a:r>
              <a:rPr lang="en-US" sz="2400" dirty="0" smtClean="0"/>
              <a:t>- Greek mathematician and sculptor</a:t>
            </a:r>
            <a:endParaRPr lang="en-US" sz="2400" dirty="0"/>
          </a:p>
        </p:txBody>
      </p:sp>
      <p:pic>
        <p:nvPicPr>
          <p:cNvPr id="1026" name="Picture 2" descr="Timeline of Greek Sculptures: October 2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346" y="472250"/>
            <a:ext cx="2428875" cy="555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895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0761" y="5834130"/>
            <a:ext cx="2691684" cy="400110"/>
          </a:xfrm>
          <a:prstGeom prst="rect">
            <a:avLst/>
          </a:prstGeom>
          <a:noFill/>
        </p:spPr>
        <p:txBody>
          <a:bodyPr wrap="square" rtlCol="0">
            <a:spAutoFit/>
          </a:bodyPr>
          <a:lstStyle/>
          <a:p>
            <a:r>
              <a:rPr lang="en-US" sz="2000" i="1" dirty="0" smtClean="0"/>
              <a:t>The Spear Bearer</a:t>
            </a:r>
            <a:endParaRPr lang="en-US" sz="2000" i="1" dirty="0"/>
          </a:p>
        </p:txBody>
      </p:sp>
      <p:sp>
        <p:nvSpPr>
          <p:cNvPr id="4" name="Rectangle 3"/>
          <p:cNvSpPr/>
          <p:nvPr/>
        </p:nvSpPr>
        <p:spPr>
          <a:xfrm>
            <a:off x="7318818" y="474346"/>
            <a:ext cx="6096000" cy="6063198"/>
          </a:xfrm>
          <a:prstGeom prst="rect">
            <a:avLst/>
          </a:prstGeom>
        </p:spPr>
        <p:txBody>
          <a:bodyPr>
            <a:spAutoFit/>
          </a:bodyPr>
          <a:lstStyle/>
          <a:p>
            <a:r>
              <a:rPr lang="en-US" sz="2800" b="1" dirty="0">
                <a:latin typeface="Arial" panose="020B0604020202020204" pitchFamily="34" charset="0"/>
              </a:rPr>
              <a:t>Contrapposto</a:t>
            </a:r>
            <a:r>
              <a:rPr lang="en-US" dirty="0" smtClean="0">
                <a:latin typeface="Arial" panose="020B0604020202020204" pitchFamily="34" charset="0"/>
              </a:rPr>
              <a:t>:</a:t>
            </a:r>
          </a:p>
          <a:p>
            <a:endParaRPr lang="en-US" dirty="0">
              <a:latin typeface="Arial" panose="020B0604020202020204" pitchFamily="34" charset="0"/>
            </a:endParaRPr>
          </a:p>
          <a:p>
            <a:r>
              <a:rPr lang="en-US" dirty="0">
                <a:latin typeface="Arial" panose="020B0604020202020204" pitchFamily="34" charset="0"/>
              </a:rPr>
              <a:t> Italian word for “set against.” </a:t>
            </a:r>
          </a:p>
          <a:p>
            <a:endParaRPr lang="en-US" dirty="0">
              <a:latin typeface="Arial" panose="020B0604020202020204" pitchFamily="34" charset="0"/>
            </a:endParaRPr>
          </a:p>
          <a:p>
            <a:r>
              <a:rPr lang="en-US" dirty="0">
                <a:latin typeface="Arial" panose="020B0604020202020204" pitchFamily="34" charset="0"/>
              </a:rPr>
              <a:t>•A composition developed by the Greeks </a:t>
            </a:r>
          </a:p>
          <a:p>
            <a:r>
              <a:rPr lang="en-US" dirty="0">
                <a:latin typeface="Arial" panose="020B0604020202020204" pitchFamily="34" charset="0"/>
              </a:rPr>
              <a:t>to represent the movement of a figure. </a:t>
            </a:r>
          </a:p>
          <a:p>
            <a:endParaRPr lang="en-US" dirty="0">
              <a:latin typeface="Arial" panose="020B0604020202020204" pitchFamily="34" charset="0"/>
            </a:endParaRPr>
          </a:p>
          <a:p>
            <a:r>
              <a:rPr lang="en-US" dirty="0">
                <a:latin typeface="Arial" panose="020B0604020202020204" pitchFamily="34" charset="0"/>
              </a:rPr>
              <a:t>•one weight-­‐bearing leg, one bent, shift in </a:t>
            </a:r>
          </a:p>
          <a:p>
            <a:r>
              <a:rPr lang="en-US" dirty="0">
                <a:latin typeface="Arial" panose="020B0604020202020204" pitchFamily="34" charset="0"/>
              </a:rPr>
              <a:t>hips and shoulders – to avoid stiffness, </a:t>
            </a:r>
          </a:p>
          <a:p>
            <a:r>
              <a:rPr lang="en-US" dirty="0">
                <a:latin typeface="Arial" panose="020B0604020202020204" pitchFamily="34" charset="0"/>
              </a:rPr>
              <a:t>increase animation and sense of </a:t>
            </a:r>
          </a:p>
          <a:p>
            <a:r>
              <a:rPr lang="en-US" dirty="0">
                <a:latin typeface="Arial" panose="020B0604020202020204" pitchFamily="34" charset="0"/>
              </a:rPr>
              <a:t>movement</a:t>
            </a:r>
          </a:p>
          <a:p>
            <a:endParaRPr lang="en-US" dirty="0">
              <a:latin typeface="Arial" panose="020B0604020202020204" pitchFamily="34" charset="0"/>
            </a:endParaRPr>
          </a:p>
          <a:p>
            <a:r>
              <a:rPr lang="en-US" dirty="0">
                <a:latin typeface="Arial" panose="020B0604020202020204" pitchFamily="34" charset="0"/>
              </a:rPr>
              <a:t>•The parts of the body are placed </a:t>
            </a:r>
          </a:p>
          <a:p>
            <a:r>
              <a:rPr lang="en-US" dirty="0">
                <a:latin typeface="Arial" panose="020B0604020202020204" pitchFamily="34" charset="0"/>
              </a:rPr>
              <a:t>asymmetrically in opposition to each </a:t>
            </a:r>
          </a:p>
          <a:p>
            <a:r>
              <a:rPr lang="en-US" dirty="0">
                <a:latin typeface="Arial" panose="020B0604020202020204" pitchFamily="34" charset="0"/>
              </a:rPr>
              <a:t>other around a central axis, and careful </a:t>
            </a:r>
          </a:p>
          <a:p>
            <a:r>
              <a:rPr lang="en-US" dirty="0">
                <a:latin typeface="Arial" panose="020B0604020202020204" pitchFamily="34" charset="0"/>
              </a:rPr>
              <a:t>attention is paid to the distribution of </a:t>
            </a:r>
          </a:p>
          <a:p>
            <a:r>
              <a:rPr lang="en-US" dirty="0">
                <a:latin typeface="Arial" panose="020B0604020202020204" pitchFamily="34" charset="0"/>
              </a:rPr>
              <a:t>weight </a:t>
            </a:r>
            <a:r>
              <a:rPr lang="en-US" dirty="0" smtClean="0">
                <a:latin typeface="Arial" panose="020B0604020202020204" pitchFamily="34" charset="0"/>
              </a:rPr>
              <a:t>---graceful </a:t>
            </a:r>
            <a:r>
              <a:rPr lang="en-US" dirty="0">
                <a:latin typeface="Arial" panose="020B0604020202020204" pitchFamily="34" charset="0"/>
              </a:rPr>
              <a:t>disposition of the </a:t>
            </a:r>
          </a:p>
          <a:p>
            <a:r>
              <a:rPr lang="en-US" dirty="0">
                <a:latin typeface="Arial" panose="020B0604020202020204" pitchFamily="34" charset="0"/>
              </a:rPr>
              <a:t>parts of the body so that they form </a:t>
            </a:r>
          </a:p>
          <a:p>
            <a:r>
              <a:rPr lang="en-US" dirty="0">
                <a:latin typeface="Arial" panose="020B0604020202020204" pitchFamily="34" charset="0"/>
              </a:rPr>
              <a:t>sideways axes turning around a central </a:t>
            </a:r>
          </a:p>
          <a:p>
            <a:r>
              <a:rPr lang="en-US" dirty="0">
                <a:latin typeface="Arial" panose="020B0604020202020204" pitchFamily="34" charset="0"/>
              </a:rPr>
              <a:t>vertical axis – head, torso, legs, arms </a:t>
            </a:r>
          </a:p>
          <a:p>
            <a:r>
              <a:rPr lang="en-US" dirty="0">
                <a:latin typeface="Arial" panose="020B0604020202020204" pitchFamily="34" charset="0"/>
              </a:rPr>
              <a:t>twisted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6351" y="1"/>
            <a:ext cx="3519149" cy="6858000"/>
          </a:xfrm>
          <a:prstGeom prst="rect">
            <a:avLst/>
          </a:prstGeom>
        </p:spPr>
      </p:pic>
    </p:spTree>
    <p:extLst>
      <p:ext uri="{BB962C8B-B14F-4D97-AF65-F5344CB8AC3E}">
        <p14:creationId xmlns:p14="http://schemas.microsoft.com/office/powerpoint/2010/main" val="1963848381"/>
      </p:ext>
    </p:extLst>
  </p:cSld>
  <p:clrMapOvr>
    <a:masterClrMapping/>
  </p:clrMapOvr>
  <mc:AlternateContent xmlns:mc="http://schemas.openxmlformats.org/markup-compatibility/2006" xmlns:p14="http://schemas.microsoft.com/office/powerpoint/2010/main">
    <mc:Choice Requires="p14">
      <p:transition spd="slow" p14:dur="1500" advTm="297419">
        <p:random/>
      </p:transition>
    </mc:Choice>
    <mc:Fallback xmlns="">
      <p:transition spd="slow" advTm="297419">
        <p:random/>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599</Words>
  <Application>Microsoft Office PowerPoint</Application>
  <PresentationFormat>Widescreen</PresentationFormat>
  <Paragraphs>74</Paragraphs>
  <Slides>19</Slides>
  <Notes>3</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Gill Sans</vt:lpstr>
      <vt:lpstr>ヒラギノ角ゴ ProN W3</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Baer</dc:creator>
  <cp:lastModifiedBy>Amy Baer</cp:lastModifiedBy>
  <cp:revision>9</cp:revision>
  <dcterms:created xsi:type="dcterms:W3CDTF">2024-09-23T19:42:04Z</dcterms:created>
  <dcterms:modified xsi:type="dcterms:W3CDTF">2024-09-24T14:13:40Z</dcterms:modified>
</cp:coreProperties>
</file>