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8" r:id="rId2"/>
    <p:sldId id="259" r:id="rId3"/>
    <p:sldId id="260" r:id="rId4"/>
    <p:sldId id="261" r:id="rId5"/>
    <p:sldId id="262" r:id="rId6"/>
    <p:sldId id="275" r:id="rId7"/>
    <p:sldId id="276" r:id="rId8"/>
    <p:sldId id="263" r:id="rId9"/>
    <p:sldId id="264" r:id="rId10"/>
    <p:sldId id="267" r:id="rId11"/>
    <p:sldId id="277" r:id="rId12"/>
    <p:sldId id="268" r:id="rId13"/>
    <p:sldId id="279" r:id="rId14"/>
    <p:sldId id="269" r:id="rId15"/>
    <p:sldId id="270" r:id="rId16"/>
    <p:sldId id="271" r:id="rId17"/>
    <p:sldId id="272" r:id="rId18"/>
    <p:sldId id="280" r:id="rId19"/>
    <p:sldId id="2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125490-7CF8-41C6-ACE4-06075E5A710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20347-DA55-416F-A635-CDC96AED7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1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9044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3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7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9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6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4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8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58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1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4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1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DFA28-2C1C-4C5D-B93F-AF74DB935D0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7BED3-E5D8-42DC-AEB5-3A5BFA58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342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0596" y="265455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Medieval Europe: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Early Middle Ages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{The “Dark Ages”}</a:t>
            </a:r>
          </a:p>
        </p:txBody>
      </p:sp>
    </p:spTree>
    <p:extLst>
      <p:ext uri="{BB962C8B-B14F-4D97-AF65-F5344CB8AC3E}">
        <p14:creationId xmlns:p14="http://schemas.microsoft.com/office/powerpoint/2010/main" val="266920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 noChangeArrowheads="1"/>
          </p:cNvSpPr>
          <p:nvPr>
            <p:ph type="title"/>
          </p:nvPr>
        </p:nvSpPr>
        <p:spPr bwMode="auto">
          <a:xfrm>
            <a:off x="610550" y="274684"/>
            <a:ext cx="10970902" cy="11429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4292" tIns="32146" rIns="64292" bIns="32146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US" altLang="en-US" sz="4219" dirty="0"/>
              <a:t> Early Medieval Europe </a:t>
            </a:r>
            <a:br>
              <a:rPr lang="en-US" altLang="en-US" sz="4219" dirty="0"/>
            </a:br>
            <a:endParaRPr lang="en-US" altLang="en-US" sz="4219" dirty="0"/>
          </a:p>
        </p:txBody>
      </p:sp>
      <p:sp>
        <p:nvSpPr>
          <p:cNvPr id="3075" name="Content Placeholder 2"/>
          <p:cNvSpPr>
            <a:spLocks noGrp="1" noChangeArrowheads="1"/>
          </p:cNvSpPr>
          <p:nvPr>
            <p:ph idx="1"/>
          </p:nvPr>
        </p:nvSpPr>
        <p:spPr bwMode="auto">
          <a:xfrm>
            <a:off x="610550" y="1417649"/>
            <a:ext cx="11388945" cy="45249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4292" tIns="32146" rIns="64292" bIns="32146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hangingPunct="1"/>
            <a:r>
              <a:rPr lang="en-US" altLang="en-US" sz="3375" dirty="0"/>
              <a:t>Fall of Roman Empire 410 CE </a:t>
            </a:r>
          </a:p>
          <a:p>
            <a:pPr eaLnBrk="1" hangingPunct="1"/>
            <a:endParaRPr lang="en-US" altLang="en-US" sz="3375" dirty="0"/>
          </a:p>
          <a:p>
            <a:pPr eaLnBrk="1" hangingPunct="1"/>
            <a:r>
              <a:rPr lang="en-US" altLang="en-US" sz="3375" dirty="0"/>
              <a:t>Creation of European City/States </a:t>
            </a:r>
          </a:p>
          <a:p>
            <a:pPr eaLnBrk="1" hangingPunct="1"/>
            <a:endParaRPr lang="en-US" altLang="en-US" sz="3375" dirty="0"/>
          </a:p>
          <a:p>
            <a:pPr eaLnBrk="1" hangingPunct="1"/>
            <a:r>
              <a:rPr lang="en-US" altLang="en-US" sz="3375" dirty="0"/>
              <a:t>Time of “Barbarians” &gt;&gt; “Dark Ages,”  “Middle Ages”</a:t>
            </a:r>
          </a:p>
          <a:p>
            <a:pPr lvl="2" eaLnBrk="1" hangingPunct="1"/>
            <a:r>
              <a:rPr lang="en-US" altLang="en-US" sz="3375" dirty="0"/>
              <a:t>mixture of three artistic styles: local “Barbarians” (such as the </a:t>
            </a:r>
            <a:r>
              <a:rPr lang="en-US" altLang="en-US" sz="3375" dirty="0" err="1"/>
              <a:t>Hiberno</a:t>
            </a:r>
            <a:r>
              <a:rPr lang="en-US" altLang="en-US" sz="3375" dirty="0"/>
              <a:t>-Saxon, Viking), Christian, and Classical.</a:t>
            </a:r>
          </a:p>
          <a:p>
            <a:pPr marL="914400" lvl="2" indent="0" eaLnBrk="1" hangingPunct="1">
              <a:buNone/>
            </a:pPr>
            <a:endParaRPr lang="en-US" altLang="en-US" sz="3375" dirty="0"/>
          </a:p>
          <a:p>
            <a:pPr lvl="2" eaLnBrk="1" hangingPunct="1"/>
            <a:r>
              <a:rPr lang="en-US" altLang="en-US" sz="3600" dirty="0"/>
              <a:t>Migrations &gt;&gt; Viking raids, 800-1100 CE</a:t>
            </a:r>
          </a:p>
          <a:p>
            <a:pPr marL="1205465" lvl="2" indent="0" eaLnBrk="1" hangingPunct="1">
              <a:buNone/>
            </a:pPr>
            <a:endParaRPr lang="en-US" altLang="en-US" sz="3375" dirty="0"/>
          </a:p>
        </p:txBody>
      </p:sp>
    </p:spTree>
    <p:extLst>
      <p:ext uri="{BB962C8B-B14F-4D97-AF65-F5344CB8AC3E}">
        <p14:creationId xmlns:p14="http://schemas.microsoft.com/office/powerpoint/2010/main" val="6220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lassconnection.s3.amazonaws.com/3/flashcards/801003/jpg/map_of_europe_in_the_early_middle_ages13674252849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855" y="0"/>
            <a:ext cx="93732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74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694" y="17720"/>
            <a:ext cx="8022084" cy="63396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83467" y="6357405"/>
            <a:ext cx="6694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Jewelry of Queen </a:t>
            </a:r>
            <a:r>
              <a:rPr lang="en-US" sz="2000" i="1" dirty="0" err="1"/>
              <a:t>Arnegunde</a:t>
            </a:r>
            <a:r>
              <a:rPr lang="en-US" sz="2000" dirty="0"/>
              <a:t>, c. 580-590, France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7589" y="757646"/>
            <a:ext cx="1822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Cloisonné</a:t>
            </a:r>
          </a:p>
        </p:txBody>
      </p:sp>
    </p:spTree>
    <p:extLst>
      <p:ext uri="{BB962C8B-B14F-4D97-AF65-F5344CB8AC3E}">
        <p14:creationId xmlns:p14="http://schemas.microsoft.com/office/powerpoint/2010/main" val="19574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801535" y="6261962"/>
            <a:ext cx="8532858" cy="59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r>
              <a:rPr lang="en-US" altLang="en-US" sz="2000" b="1" i="1" dirty="0">
                <a:ea typeface="ＭＳ Ｐゴシック" panose="020B0600070205080204" pitchFamily="34" charset="-128"/>
              </a:rPr>
              <a:t>Hinged Clasp of Purse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, from the Sutton </a:t>
            </a:r>
            <a:r>
              <a:rPr lang="en-US" altLang="en-US" sz="2000" b="1" dirty="0" err="1">
                <a:ea typeface="ＭＳ Ｐゴシック" panose="020B0600070205080204" pitchFamily="34" charset="-128"/>
              </a:rPr>
              <a:t>Hoo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 Burial Ship, England, 615, cloisonné</a:t>
            </a:r>
          </a:p>
        </p:txBody>
      </p:sp>
      <p:pic>
        <p:nvPicPr>
          <p:cNvPr id="14339" name="Picture 2" descr="E:\Media\Digital_Image_Library\chapter28\chapter16\16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236" y="0"/>
            <a:ext cx="9559456" cy="638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91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-04_AAFTNBA0.jpg" descr="15-04_AAFTNBA0.jpg">
            <a:extLst>
              <a:ext uri="{FF2B5EF4-FFF2-40B4-BE49-F238E27FC236}">
                <a16:creationId xmlns:a16="http://schemas.microsoft.com/office/drawing/2014/main" id="{C50A147F-DD72-A747-A76E-3F679F5852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" t="16158" r="2994" b="18212"/>
          <a:stretch/>
        </p:blipFill>
        <p:spPr bwMode="auto">
          <a:xfrm>
            <a:off x="6781800" y="4029665"/>
            <a:ext cx="5410200" cy="282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16-03A">
            <a:extLst>
              <a:ext uri="{FF2B5EF4-FFF2-40B4-BE49-F238E27FC236}">
                <a16:creationId xmlns:a16="http://schemas.microsoft.com/office/drawing/2014/main" id="{08ADBD11-A6E7-314C-AFA1-1910D7DB2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809"/>
            <a:ext cx="8216537" cy="406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673256" y="4989059"/>
            <a:ext cx="5435288" cy="59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000" b="1" i="1" dirty="0">
                <a:ea typeface="ＭＳ Ｐゴシック" panose="020B0600070205080204" pitchFamily="34" charset="-128"/>
              </a:rPr>
              <a:t>Belt Buckle 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and</a:t>
            </a:r>
            <a:r>
              <a:rPr lang="en-US" altLang="en-US" sz="2000" b="1" i="1" dirty="0">
                <a:ea typeface="ＭＳ Ｐゴシック" panose="020B0600070205080204" pitchFamily="34" charset="-128"/>
              </a:rPr>
              <a:t> Hinged Clasp, </a:t>
            </a:r>
          </a:p>
          <a:p>
            <a:r>
              <a:rPr lang="en-US" altLang="en-US" sz="2000" b="1" i="1" dirty="0">
                <a:ea typeface="ＭＳ Ｐゴシック" panose="020B0600070205080204" pitchFamily="34" charset="-128"/>
              </a:rPr>
              <a:t>f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rom the Sutton </a:t>
            </a:r>
            <a:r>
              <a:rPr lang="en-US" altLang="en-US" sz="2000" b="1" dirty="0" err="1">
                <a:ea typeface="ＭＳ Ｐゴシック" panose="020B0600070205080204" pitchFamily="34" charset="-128"/>
              </a:rPr>
              <a:t>Hoo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 Burial Ship, England, 615</a:t>
            </a:r>
          </a:p>
        </p:txBody>
      </p:sp>
    </p:spTree>
    <p:extLst>
      <p:ext uri="{BB962C8B-B14F-4D97-AF65-F5344CB8AC3E}">
        <p14:creationId xmlns:p14="http://schemas.microsoft.com/office/powerpoint/2010/main" val="248028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04A">
            <a:extLst>
              <a:ext uri="{FF2B5EF4-FFF2-40B4-BE49-F238E27FC236}">
                <a16:creationId xmlns:a16="http://schemas.microsoft.com/office/drawing/2014/main" id="{B2AA9C37-0E06-864A-AA5B-45C2BB893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289" y="0"/>
            <a:ext cx="9638897" cy="6257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54289" y="6257109"/>
            <a:ext cx="9522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i="1" dirty="0">
                <a:ea typeface="ＭＳ Ｐゴシック" panose="020B0600070205080204" pitchFamily="34" charset="-128"/>
              </a:rPr>
              <a:t>Viking Burial Ship</a:t>
            </a:r>
            <a:r>
              <a:rPr lang="en-US" altLang="en-US" sz="2400" dirty="0">
                <a:ea typeface="ＭＳ Ｐゴシック" panose="020B0600070205080204" pitchFamily="34" charset="-128"/>
              </a:rPr>
              <a:t>,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Oseberg</a:t>
            </a:r>
            <a:r>
              <a:rPr lang="en-US" altLang="en-US" sz="2400" dirty="0">
                <a:ea typeface="ＭＳ Ｐゴシック" panose="020B0600070205080204" pitchFamily="34" charset="-128"/>
              </a:rPr>
              <a:t>, Norway, ca. 815–820. Wood, 70</a:t>
            </a:r>
            <a:r>
              <a:rPr lang="ja-JP" altLang="en-US" sz="2400" dirty="0"/>
              <a:t>’</a:t>
            </a:r>
            <a:r>
              <a:rPr lang="en-US" altLang="ja-JP" sz="2400" dirty="0"/>
              <a:t> 10 3/8" long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5954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1"/>
          <p:cNvSpPr txBox="1">
            <a:spLocks noChangeArrowheads="1"/>
          </p:cNvSpPr>
          <p:nvPr/>
        </p:nvSpPr>
        <p:spPr bwMode="auto">
          <a:xfrm>
            <a:off x="6122751" y="5683783"/>
            <a:ext cx="34288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FFFFFF"/>
                </a:solidFill>
                <a:latin typeface="Gill Sans" panose="020B0502020104020203" pitchFamily="-108" charset="0"/>
                <a:ea typeface="ヒラギノ角ゴ ProN W3" pitchFamily="-108" charset="-128"/>
                <a:sym typeface="Gill Sans" panose="020B0502020104020203" pitchFamily="-108" charset="0"/>
              </a:defRPr>
            </a:lvl1pPr>
            <a:lvl2pPr marL="742950" indent="-285750">
              <a:defRPr sz="1200">
                <a:solidFill>
                  <a:srgbClr val="FFFFFF"/>
                </a:solidFill>
                <a:latin typeface="Gill Sans" panose="020B0502020104020203" pitchFamily="-108" charset="0"/>
                <a:ea typeface="ヒラギノ角ゴ ProN W3" pitchFamily="-108" charset="-128"/>
                <a:sym typeface="Gill Sans" panose="020B0502020104020203" pitchFamily="-108" charset="0"/>
              </a:defRPr>
            </a:lvl2pPr>
            <a:lvl3pPr marL="1143000" indent="-228600">
              <a:defRPr sz="1200">
                <a:solidFill>
                  <a:srgbClr val="FFFFFF"/>
                </a:solidFill>
                <a:latin typeface="Gill Sans" panose="020B0502020104020203" pitchFamily="-108" charset="0"/>
                <a:ea typeface="ヒラギノ角ゴ ProN W3" pitchFamily="-108" charset="-128"/>
                <a:sym typeface="Gill Sans" panose="020B0502020104020203" pitchFamily="-108" charset="0"/>
              </a:defRPr>
            </a:lvl3pPr>
            <a:lvl4pPr marL="1600200" indent="-228600">
              <a:defRPr sz="1200">
                <a:solidFill>
                  <a:srgbClr val="FFFFFF"/>
                </a:solidFill>
                <a:latin typeface="Gill Sans" panose="020B0502020104020203" pitchFamily="-108" charset="0"/>
                <a:ea typeface="ヒラギノ角ゴ ProN W3" pitchFamily="-108" charset="-128"/>
                <a:sym typeface="Gill Sans" panose="020B0502020104020203" pitchFamily="-108" charset="0"/>
              </a:defRPr>
            </a:lvl4pPr>
            <a:lvl5pPr marL="2057400" indent="-228600">
              <a:defRPr sz="1200">
                <a:solidFill>
                  <a:srgbClr val="FFFFFF"/>
                </a:solidFill>
                <a:latin typeface="Gill Sans" panose="020B0502020104020203" pitchFamily="-108" charset="0"/>
                <a:ea typeface="ヒラギノ角ゴ ProN W3" pitchFamily="-108" charset="-128"/>
                <a:sym typeface="Gill Sans" panose="020B0502020104020203" pitchFamily="-10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FF"/>
                </a:solidFill>
                <a:latin typeface="Gill Sans" panose="020B0502020104020203" pitchFamily="-108" charset="0"/>
                <a:ea typeface="ヒラギノ角ゴ ProN W3" pitchFamily="-108" charset="-128"/>
                <a:sym typeface="Gill Sans" panose="020B0502020104020203" pitchFamily="-10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FF"/>
                </a:solidFill>
                <a:latin typeface="Gill Sans" panose="020B0502020104020203" pitchFamily="-108" charset="0"/>
                <a:ea typeface="ヒラギノ角ゴ ProN W3" pitchFamily="-108" charset="-128"/>
                <a:sym typeface="Gill Sans" panose="020B0502020104020203" pitchFamily="-10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FF"/>
                </a:solidFill>
                <a:latin typeface="Gill Sans" panose="020B0502020104020203" pitchFamily="-108" charset="0"/>
                <a:ea typeface="ヒラギノ角ゴ ProN W3" pitchFamily="-108" charset="-128"/>
                <a:sym typeface="Gill Sans" panose="020B0502020104020203" pitchFamily="-10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FF"/>
                </a:solidFill>
                <a:latin typeface="Gill Sans" panose="020B0502020104020203" pitchFamily="-108" charset="0"/>
                <a:ea typeface="ヒラギノ角ゴ ProN W3" pitchFamily="-108" charset="-128"/>
                <a:sym typeface="Gill Sans" panose="020B0502020104020203" pitchFamily="-108" charset="0"/>
              </a:defRPr>
            </a:lvl9pPr>
          </a:lstStyle>
          <a:p>
            <a:r>
              <a:rPr lang="en-US" altLang="ru-RU" sz="2000" i="1" dirty="0" err="1"/>
              <a:t>Oseberg</a:t>
            </a:r>
            <a:r>
              <a:rPr lang="en-US" altLang="ru-RU" sz="2000" i="1" dirty="0"/>
              <a:t> Ship </a:t>
            </a:r>
            <a:r>
              <a:rPr lang="en-US" altLang="ru-RU" sz="2000" dirty="0"/>
              <a:t>(Detail), Norway, 815-820</a:t>
            </a:r>
            <a:endParaRPr lang="ru-RU" altLang="ru-RU" sz="2000" dirty="0"/>
          </a:p>
        </p:txBody>
      </p:sp>
      <p:pic>
        <p:nvPicPr>
          <p:cNvPr id="4" name="Picture 2" descr="C:\Users\User\Desktop\Stokstad 4 PHDAL Images\14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99" y="0"/>
            <a:ext cx="409579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E:\Media\Digital_Image_Library\chapter28\chapter16\16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447" y="0"/>
            <a:ext cx="6585553" cy="497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12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Media\Digital_Image_Library\chapter28\chapter16\16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088" y="2341418"/>
            <a:ext cx="5346276" cy="4039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E:\Media\Digital_Image_Library\chapter28\chapter16\16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81" y="2341418"/>
            <a:ext cx="6051502" cy="4039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67200" y="900546"/>
            <a:ext cx="36091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/>
              <a:t>Hiberno</a:t>
            </a:r>
            <a:r>
              <a:rPr lang="en-US" sz="4400" dirty="0"/>
              <a:t>-Saxon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934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8" y="0"/>
            <a:ext cx="107579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64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033" y="219069"/>
            <a:ext cx="4155252" cy="61132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81592" y="6324625"/>
            <a:ext cx="7566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Saint Gall Plan (original and redrawn with captions) c. 817. St. Gall, Switzerland</a:t>
            </a:r>
          </a:p>
        </p:txBody>
      </p:sp>
      <p:pic>
        <p:nvPicPr>
          <p:cNvPr id="5" name="Picture 2" descr="C:\Users\User\Desktop\Stokstad 4 PHDAL Images\14-16a.jp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317" y="111245"/>
            <a:ext cx="4436546" cy="622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068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88659" y="5018722"/>
            <a:ext cx="37249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Chi Rho Iota Page,</a:t>
            </a:r>
          </a:p>
          <a:p>
            <a:r>
              <a:rPr lang="en-US" sz="2000" dirty="0"/>
              <a:t>from the </a:t>
            </a:r>
            <a:r>
              <a:rPr lang="en-US" sz="2000" i="1" dirty="0"/>
              <a:t>Book of </a:t>
            </a:r>
            <a:r>
              <a:rPr lang="en-US" sz="2000" i="1" dirty="0" err="1"/>
              <a:t>Kells</a:t>
            </a:r>
            <a:r>
              <a:rPr lang="en-US" sz="2000" i="1" dirty="0"/>
              <a:t>. </a:t>
            </a:r>
          </a:p>
          <a:p>
            <a:r>
              <a:rPr lang="en-US" sz="2000" dirty="0"/>
              <a:t>Iona, Scotland,</a:t>
            </a:r>
          </a:p>
          <a:p>
            <a:r>
              <a:rPr lang="en-US" sz="2000" dirty="0"/>
              <a:t>late 8</a:t>
            </a:r>
            <a:r>
              <a:rPr lang="en-US" sz="2000" baseline="30000" dirty="0"/>
              <a:t>th</a:t>
            </a:r>
            <a:r>
              <a:rPr lang="en-US" sz="2000" dirty="0"/>
              <a:t> or early 9</a:t>
            </a:r>
            <a:r>
              <a:rPr lang="en-US" sz="2000" baseline="30000" dirty="0"/>
              <a:t>th</a:t>
            </a:r>
            <a:r>
              <a:rPr lang="en-US" sz="2000" dirty="0"/>
              <a:t> century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503" y="798490"/>
            <a:ext cx="3724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Illuminated Manuscripts</a:t>
            </a:r>
          </a:p>
        </p:txBody>
      </p:sp>
      <p:pic>
        <p:nvPicPr>
          <p:cNvPr id="5" name="Picture 4" descr="fig_11-09.jpg">
            <a:extLst>
              <a:ext uri="{FF2B5EF4-FFF2-40B4-BE49-F238E27FC236}">
                <a16:creationId xmlns:a16="http://schemas.microsoft.com/office/drawing/2014/main" id="{0B947F0F-0443-CC49-A96E-176F81BB1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78"/>
          <a:stretch/>
        </p:blipFill>
        <p:spPr bwMode="auto">
          <a:xfrm>
            <a:off x="3829433" y="10"/>
            <a:ext cx="465427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59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 more information about this image, search for 318 in MindTap or go to page 318 of your book.">
            <a:extLst>
              <a:ext uri="{FF2B5EF4-FFF2-40B4-BE49-F238E27FC236}">
                <a16:creationId xmlns:a16="http://schemas.microsoft.com/office/drawing/2014/main" id="{53CFC96E-9A8A-6B4F-BC56-629B766A9E67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013" y="0"/>
            <a:ext cx="42006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fig_11-09.jpg">
            <a:extLst>
              <a:ext uri="{FF2B5EF4-FFF2-40B4-BE49-F238E27FC236}">
                <a16:creationId xmlns:a16="http://schemas.microsoft.com/office/drawing/2014/main" id="{0B947F0F-0443-CC49-A96E-176F81BB17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78"/>
          <a:stretch/>
        </p:blipFill>
        <p:spPr bwMode="auto">
          <a:xfrm>
            <a:off x="416505" y="875210"/>
            <a:ext cx="3129445" cy="461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76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ichelinewalker.files.wordpress.com/2013/03/sv_bok_16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41" y="0"/>
            <a:ext cx="4876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edia-cache-ec0.pinimg.com/736x/c5/01/9f/c5019f5a2ac5ea03def2ea8f3c955d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917" y="-193538"/>
            <a:ext cx="5279580" cy="724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67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231" y="0"/>
            <a:ext cx="473942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61566" y="992777"/>
            <a:ext cx="2131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Scriptorium</a:t>
            </a:r>
          </a:p>
        </p:txBody>
      </p:sp>
    </p:spTree>
    <p:extLst>
      <p:ext uri="{BB962C8B-B14F-4D97-AF65-F5344CB8AC3E}">
        <p14:creationId xmlns:p14="http://schemas.microsoft.com/office/powerpoint/2010/main" val="131003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90152" y="6375400"/>
            <a:ext cx="1228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 </a:t>
            </a:r>
            <a:r>
              <a:rPr lang="en-US" i="1" dirty="0"/>
              <a:t>Matthew Writing his Gospel</a:t>
            </a:r>
            <a:r>
              <a:rPr lang="en-US" dirty="0"/>
              <a:t>, Lindisfarne Gospel Book,</a:t>
            </a:r>
            <a:r>
              <a:rPr lang="en-US" sz="1600" dirty="0"/>
              <a:t> 715-720     </a:t>
            </a:r>
            <a:r>
              <a:rPr lang="en-US" i="1" dirty="0"/>
              <a:t>Ezra Restoring the Sacred Scriptures</a:t>
            </a:r>
            <a:r>
              <a:rPr lang="en-US" dirty="0"/>
              <a:t>, </a:t>
            </a:r>
            <a:r>
              <a:rPr lang="en-US" dirty="0" err="1"/>
              <a:t>Wearmouth</a:t>
            </a:r>
            <a:r>
              <a:rPr lang="en-US" dirty="0"/>
              <a:t> Jarrow,700-715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552" y="150022"/>
            <a:ext cx="4284372" cy="6199534"/>
          </a:xfrm>
          <a:prstGeom prst="rect">
            <a:avLst/>
          </a:prstGeom>
        </p:spPr>
      </p:pic>
      <p:pic>
        <p:nvPicPr>
          <p:cNvPr id="5" name="Picture 4" descr=" 16-07.jpg                                                      0000AC90schmoopy                       BC89C2C8:">
            <a:extLst>
              <a:ext uri="{FF2B5EF4-FFF2-40B4-BE49-F238E27FC236}">
                <a16:creationId xmlns:a16="http://schemas.microsoft.com/office/drawing/2014/main" id="{5EC19AA6-B4F3-C14A-A18C-260A85973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70" y="111256"/>
            <a:ext cx="4754980" cy="625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04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2" t="1728" r="23508" b="-1728"/>
          <a:stretch/>
        </p:blipFill>
        <p:spPr>
          <a:xfrm>
            <a:off x="725552" y="127607"/>
            <a:ext cx="4936438" cy="64748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2543" y="6353782"/>
            <a:ext cx="5042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Page with the beginning of the Lindisfarne Gospel</a:t>
            </a:r>
          </a:p>
        </p:txBody>
      </p:sp>
      <p:pic>
        <p:nvPicPr>
          <p:cNvPr id="5" name="Picture 4" descr=" 16-07.jpg                                                      0000AC90schmoopy                       BC89C2C8:">
            <a:extLst>
              <a:ext uri="{FF2B5EF4-FFF2-40B4-BE49-F238E27FC236}">
                <a16:creationId xmlns:a16="http://schemas.microsoft.com/office/drawing/2014/main" id="{5EC19AA6-B4F3-C14A-A18C-260A85973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178" y="239445"/>
            <a:ext cx="4754980" cy="625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81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 16-15.jpg                                                      0000AC90schmoopy                       BC89C2C8:">
            <a:extLst>
              <a:ext uri="{FF2B5EF4-FFF2-40B4-BE49-F238E27FC236}">
                <a16:creationId xmlns:a16="http://schemas.microsoft.com/office/drawing/2014/main" id="{E29C20D4-42ED-A044-8CE2-31B0E98FC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533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96251" y="6270172"/>
            <a:ext cx="2079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Lindau Gospel </a:t>
            </a:r>
            <a:r>
              <a:rPr lang="en-US" dirty="0"/>
              <a:t>cover</a:t>
            </a:r>
          </a:p>
        </p:txBody>
      </p:sp>
    </p:spTree>
    <p:extLst>
      <p:ext uri="{BB962C8B-B14F-4D97-AF65-F5344CB8AC3E}">
        <p14:creationId xmlns:p14="http://schemas.microsoft.com/office/powerpoint/2010/main" val="39361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37" y="0"/>
            <a:ext cx="4759378" cy="685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839" y="406533"/>
            <a:ext cx="3451842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Charlemagne</a:t>
            </a:r>
            <a:r>
              <a:rPr lang="en-US" sz="3200" dirty="0"/>
              <a:t> </a:t>
            </a:r>
          </a:p>
          <a:p>
            <a:r>
              <a:rPr lang="en-US" sz="3200" dirty="0"/>
              <a:t>“Charles the Great”</a:t>
            </a:r>
          </a:p>
          <a:p>
            <a:endParaRPr lang="en-US" altLang="en-US" sz="2800" dirty="0"/>
          </a:p>
          <a:p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8251415" y="4189096"/>
            <a:ext cx="46086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u="sng" dirty="0" err="1"/>
              <a:t>Renovatio</a:t>
            </a:r>
            <a:r>
              <a:rPr lang="en-US" altLang="en-US" sz="2800" u="sng" dirty="0"/>
              <a:t> Romani </a:t>
            </a:r>
            <a:r>
              <a:rPr lang="en-US" altLang="en-US" sz="2800" u="sng" dirty="0" err="1"/>
              <a:t>Emperi</a:t>
            </a:r>
            <a:endParaRPr lang="en-US" altLang="en-US" sz="2800" u="sng" dirty="0"/>
          </a:p>
          <a:p>
            <a:r>
              <a:rPr lang="en-US" altLang="en-US" sz="2800" dirty="0"/>
              <a:t>      Crowned king by Pope</a:t>
            </a:r>
          </a:p>
          <a:p>
            <a:r>
              <a:rPr lang="en-US" altLang="en-US" sz="2800" dirty="0"/>
              <a:t>      Unites Europe</a:t>
            </a:r>
          </a:p>
          <a:p>
            <a:r>
              <a:rPr lang="en-US" altLang="en-US" sz="2800" dirty="0"/>
              <a:t>      Carolingian miniscule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0" b="585"/>
          <a:stretch/>
        </p:blipFill>
        <p:spPr>
          <a:xfrm>
            <a:off x="442261" y="2282495"/>
            <a:ext cx="2658999" cy="381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613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246</Words>
  <Application>Microsoft Office PowerPoint</Application>
  <PresentationFormat>Widescreen</PresentationFormat>
  <Paragraphs>34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ＭＳ Ｐゴシック</vt:lpstr>
      <vt:lpstr>Aptos</vt:lpstr>
      <vt:lpstr>Arial</vt:lpstr>
      <vt:lpstr>Calibri</vt:lpstr>
      <vt:lpstr>Calibri Light</vt:lpstr>
      <vt:lpstr>1_Office Theme</vt:lpstr>
      <vt:lpstr>Medieval Europe:  Early Middle Ages  {The “Dark Ages”}</vt:lpstr>
      <vt:lpstr> Early Medieval Europe  </vt:lpstr>
      <vt:lpstr>PowerPoint Presentation</vt:lpstr>
      <vt:lpstr>PowerPoint Presentation</vt:lpstr>
      <vt:lpstr>Hinged Clasp of Purse, from the Sutton Hoo Burial Ship, England, 615, cloisonné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Baer</dc:creator>
  <cp:lastModifiedBy>Amy Baer</cp:lastModifiedBy>
  <cp:revision>1</cp:revision>
  <dcterms:created xsi:type="dcterms:W3CDTF">2024-11-12T21:57:38Z</dcterms:created>
  <dcterms:modified xsi:type="dcterms:W3CDTF">2024-11-12T22:02:48Z</dcterms:modified>
</cp:coreProperties>
</file>