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70" r:id="rId3"/>
    <p:sldId id="260" r:id="rId4"/>
    <p:sldId id="26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0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7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7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6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4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4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9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9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9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3A128-8328-4EE9-8B3C-5C554FAD5EB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7A635-AB9A-432E-B774-89C9EB3B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349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Ancient Near East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16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732" y="0"/>
            <a:ext cx="8309603" cy="57182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8412" y="5718219"/>
            <a:ext cx="78362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Mesopotamia, “The land between the rivers”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fifth or sixth millennium BCE, agriculture developed in the alluvial plains between the Tigris and Euphrates Rivers in “The Fertile Crescent” 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40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91" y="0"/>
            <a:ext cx="3633518" cy="58229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5869" y="5852520"/>
            <a:ext cx="81909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Ishtar Gate and Throne Room Wall [Reconstructed in a Berlin museum</a:t>
            </a:r>
            <a:r>
              <a:rPr lang="en-US" sz="2000" dirty="0"/>
              <a:t>]</a:t>
            </a:r>
            <a:endParaRPr lang="en-US" sz="2000" dirty="0" smtClean="0"/>
          </a:p>
          <a:p>
            <a:pPr algn="ctr"/>
            <a:r>
              <a:rPr lang="en-US" sz="2000" dirty="0" smtClean="0"/>
              <a:t>Originally from Babylon (present day Iraq). c. 575 BCE. Glazed Brick.</a:t>
            </a:r>
          </a:p>
          <a:p>
            <a:pPr algn="ctr"/>
            <a:r>
              <a:rPr lang="en-US" sz="2000" dirty="0" smtClean="0"/>
              <a:t> Height of Glass originally 40 ‘ with towers rising 100’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775" y="-7442"/>
            <a:ext cx="4310328" cy="58599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20103" y="6045229"/>
            <a:ext cx="1193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Citadel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6217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2-24.jpg">
            <a:extLst>
              <a:ext uri="{FF2B5EF4-FFF2-40B4-BE49-F238E27FC236}">
                <a16:creationId xmlns:a16="http://schemas.microsoft.com/office/drawing/2014/main" id="{DFACE0FA-A9A6-984D-91CE-368EA63CD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67" y="108742"/>
            <a:ext cx="10293530" cy="653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04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2-20.jpg">
            <a:extLst>
              <a:ext uri="{FF2B5EF4-FFF2-40B4-BE49-F238E27FC236}">
                <a16:creationId xmlns:a16="http://schemas.microsoft.com/office/drawing/2014/main" id="{8B024929-294F-C349-8562-D0FA1030D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642" y="56275"/>
            <a:ext cx="4316889" cy="565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57941" y="5788912"/>
            <a:ext cx="63833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b="1" i="1" dirty="0" err="1" smtClean="0">
                <a:ea typeface="ＭＳ Ｐゴシック" panose="020B0600070205080204" pitchFamily="34" charset="-128"/>
              </a:rPr>
              <a:t>Lamassu</a:t>
            </a:r>
            <a:r>
              <a:rPr lang="en-US" altLang="en-US" b="1" i="1" dirty="0" smtClean="0">
                <a:ea typeface="ＭＳ Ｐゴシック" panose="020B0600070205080204" pitchFamily="34" charset="-128"/>
              </a:rPr>
              <a:t> </a:t>
            </a:r>
            <a:r>
              <a:rPr lang="en-US" altLang="en-US" b="1" i="1" dirty="0">
                <a:ea typeface="ＭＳ Ｐゴシック" panose="020B0600070205080204" pitchFamily="34" charset="-128"/>
              </a:rPr>
              <a:t>(man-headed winged bull), </a:t>
            </a:r>
            <a:r>
              <a:rPr lang="en-US" altLang="en-US" dirty="0">
                <a:ea typeface="ＭＳ Ｐゴシック" panose="020B0600070205080204" pitchFamily="34" charset="-128"/>
              </a:rPr>
              <a:t>from the citadel of Sargon II, </a:t>
            </a:r>
            <a:r>
              <a:rPr lang="en-US" altLang="en-US" dirty="0" err="1">
                <a:ea typeface="ＭＳ Ｐゴシック" panose="020B0600070205080204" pitchFamily="34" charset="-128"/>
              </a:rPr>
              <a:t>Dur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Sharrukin</a:t>
            </a:r>
            <a:r>
              <a:rPr lang="en-US" altLang="en-US" dirty="0">
                <a:ea typeface="ＭＳ Ｐゴシック" panose="020B0600070205080204" pitchFamily="34" charset="-128"/>
              </a:rPr>
              <a:t> (modern </a:t>
            </a:r>
            <a:r>
              <a:rPr lang="en-US" altLang="en-US" dirty="0" err="1">
                <a:ea typeface="ＭＳ Ｐゴシック" panose="020B0600070205080204" pitchFamily="34" charset="-128"/>
              </a:rPr>
              <a:t>Khorsabad</a:t>
            </a:r>
            <a:r>
              <a:rPr lang="en-US" altLang="en-US" dirty="0">
                <a:ea typeface="ＭＳ Ｐゴシック" panose="020B0600070205080204" pitchFamily="34" charset="-128"/>
              </a:rPr>
              <a:t>), Iraq, ca. 721–705 BCE. Limestone, 13</a:t>
            </a:r>
            <a:r>
              <a:rPr lang="ja-JP" altLang="en-US" dirty="0"/>
              <a:t>’</a:t>
            </a:r>
            <a:r>
              <a:rPr lang="en-US" altLang="ja-JP" dirty="0"/>
              <a:t> 10</a:t>
            </a:r>
            <a:r>
              <a:rPr lang="ja-JP" altLang="en-US" dirty="0"/>
              <a:t>”</a:t>
            </a:r>
            <a:r>
              <a:rPr lang="en-US" altLang="ja-JP" dirty="0"/>
              <a:t> high</a:t>
            </a:r>
            <a:endParaRPr lang="en-US" dirty="0"/>
          </a:p>
        </p:txBody>
      </p:sp>
      <p:pic>
        <p:nvPicPr>
          <p:cNvPr id="5" name="Picture 4" descr="For more information about this image, search for 47 in MindTap or go to page 47 of your book.">
            <a:extLst>
              <a:ext uri="{FF2B5EF4-FFF2-40B4-BE49-F238E27FC236}">
                <a16:creationId xmlns:a16="http://schemas.microsoft.com/office/drawing/2014/main" id="{E0EAA850-C543-7C48-A340-2A3D3575C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3505200" cy="692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67943" y="6424999"/>
            <a:ext cx="1873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COMPOSITE 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EF0438-52FB-1D43-8F31-179F5DBD0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15" y="1282763"/>
            <a:ext cx="11694433" cy="4373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78804" y="319683"/>
            <a:ext cx="7617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Ziggurat</a:t>
            </a:r>
            <a:r>
              <a:rPr lang="en-US" dirty="0" smtClean="0"/>
              <a:t>- </a:t>
            </a:r>
            <a:r>
              <a:rPr lang="en-US" sz="2000" dirty="0" smtClean="0"/>
              <a:t>huge stepped structures with a temple or shrine on top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023270" y="5989748"/>
            <a:ext cx="7598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Nanna Ziggurat,  Ur (Present-day Iraq), c. 2100-2050 BCE</a:t>
            </a:r>
            <a:r>
              <a:rPr lang="en-US" sz="1600" dirty="0" smtClean="0"/>
              <a:t>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07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 t="279"/>
          <a:stretch/>
        </p:blipFill>
        <p:spPr>
          <a:xfrm>
            <a:off x="4134117" y="45397"/>
            <a:ext cx="3740015" cy="59406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7579" y="5986004"/>
            <a:ext cx="7482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Head of a Man </a:t>
            </a:r>
            <a:r>
              <a:rPr lang="en-US" sz="2000" dirty="0" smtClean="0"/>
              <a:t>(Known as Akkadian Ruler) From Nineveh. </a:t>
            </a:r>
          </a:p>
          <a:p>
            <a:pPr algn="ctr"/>
            <a:r>
              <a:rPr lang="en-US" sz="2000" dirty="0" smtClean="0"/>
              <a:t>c. 2300-2200 BCE. Copper alloy, height approx. 14”.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013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883123" y="5617843"/>
            <a:ext cx="5988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Stele of </a:t>
            </a:r>
            <a:r>
              <a:rPr lang="en-US" sz="2000" i="1" dirty="0" err="1" smtClean="0"/>
              <a:t>Naram</a:t>
            </a:r>
            <a:r>
              <a:rPr lang="en-US" sz="2000" i="1" dirty="0" smtClean="0"/>
              <a:t>- Sin</a:t>
            </a:r>
            <a:r>
              <a:rPr lang="en-US" sz="2000" dirty="0"/>
              <a:t>,</a:t>
            </a:r>
            <a:r>
              <a:rPr lang="en-US" sz="2000" dirty="0" smtClean="0"/>
              <a:t> </a:t>
            </a:r>
          </a:p>
          <a:p>
            <a:pPr algn="ctr"/>
            <a:r>
              <a:rPr lang="en-US" sz="2000" dirty="0" smtClean="0"/>
              <a:t>Sippar, Found at Susa.  </a:t>
            </a:r>
          </a:p>
          <a:p>
            <a:pPr algn="ctr"/>
            <a:r>
              <a:rPr lang="en-US" sz="2000" dirty="0" smtClean="0"/>
              <a:t> 2254-2218 BCE. Limestone, height 6’6”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594992" y="2138392"/>
            <a:ext cx="31295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Hieratic scale- </a:t>
            </a:r>
          </a:p>
          <a:p>
            <a:r>
              <a:rPr lang="en-US" sz="2000" dirty="0" smtClean="0"/>
              <a:t>“Hierarchy”--relative size indicates  importance</a:t>
            </a:r>
            <a:endParaRPr lang="en-US" sz="2000" dirty="0"/>
          </a:p>
        </p:txBody>
      </p:sp>
      <p:pic>
        <p:nvPicPr>
          <p:cNvPr id="5" name="Picture 7" descr="C:\Documents and Settings\Owner\Desktop\Stokstad 4 PHDAL Images\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1514" y="0"/>
            <a:ext cx="4131779" cy="6858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467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42" y="0"/>
            <a:ext cx="7824855" cy="61320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5434" y="6117465"/>
            <a:ext cx="7044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/>
              <a:t>Votive Figures, </a:t>
            </a:r>
            <a:r>
              <a:rPr lang="en-US" sz="2000" dirty="0" smtClean="0"/>
              <a:t>From the Square Temple, </a:t>
            </a:r>
            <a:r>
              <a:rPr lang="en-US" sz="2000" dirty="0" err="1" smtClean="0"/>
              <a:t>Eshnunna</a:t>
            </a:r>
            <a:r>
              <a:rPr lang="en-US" sz="2000" dirty="0" smtClean="0"/>
              <a:t>.</a:t>
            </a:r>
          </a:p>
          <a:p>
            <a:pPr algn="ctr"/>
            <a:r>
              <a:rPr lang="en-US" sz="2000" dirty="0" smtClean="0"/>
              <a:t> c. 2900-2600 BCE, Limestone, alabaster and gypsum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8901509" y="1085137"/>
            <a:ext cx="27560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Conventional: a traditional way of expressing forms</a:t>
            </a:r>
          </a:p>
          <a:p>
            <a:pPr algn="ctr"/>
            <a:r>
              <a:rPr lang="en-US" sz="2000" dirty="0" smtClean="0"/>
              <a:t> –follows set rules</a:t>
            </a:r>
          </a:p>
          <a:p>
            <a:pPr algn="ctr"/>
            <a:endParaRPr lang="en-US" sz="2000" dirty="0" smtClean="0"/>
          </a:p>
          <a:p>
            <a:pPr algn="ctr"/>
            <a:endParaRPr lang="en-US" sz="2000" dirty="0"/>
          </a:p>
          <a:p>
            <a:pPr algn="ctr"/>
            <a:r>
              <a:rPr lang="en-US" sz="2000" dirty="0" smtClean="0"/>
              <a:t>Artisan: craftsperson who creates conventional forms (as opposed to an artist who creates from the imagination)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8117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-05.jpg                                                       0002F6A9Tamsters                       B8A41AE2:">
            <a:extLst>
              <a:ext uri="{FF2B5EF4-FFF2-40B4-BE49-F238E27FC236}">
                <a16:creationId xmlns:a16="http://schemas.microsoft.com/office/drawing/2014/main" id="{0672209F-5788-254C-B9B0-CFEDB3CC2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519" y="0"/>
            <a:ext cx="46529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87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05443" y="2897768"/>
            <a:ext cx="3647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Votive  Statue of </a:t>
            </a:r>
            <a:r>
              <a:rPr lang="en-US" sz="2000" i="1" dirty="0" err="1" smtClean="0"/>
              <a:t>Gudea</a:t>
            </a:r>
            <a:r>
              <a:rPr lang="en-US" sz="2000" i="1" dirty="0"/>
              <a:t>,</a:t>
            </a:r>
            <a:r>
              <a:rPr lang="en-US" sz="2000" i="1" dirty="0" smtClean="0"/>
              <a:t> </a:t>
            </a:r>
          </a:p>
          <a:p>
            <a:r>
              <a:rPr lang="en-US" sz="2000" dirty="0" err="1" smtClean="0"/>
              <a:t>Girsu</a:t>
            </a:r>
            <a:r>
              <a:rPr lang="en-US" sz="2000" dirty="0" smtClean="0"/>
              <a:t> (present-day Iraq) </a:t>
            </a:r>
          </a:p>
          <a:p>
            <a:r>
              <a:rPr lang="en-US" sz="2000" dirty="0" smtClean="0"/>
              <a:t>c. 2090 BCE. Diorite, height 29”</a:t>
            </a:r>
            <a:endParaRPr lang="en-US" sz="2000" dirty="0"/>
          </a:p>
        </p:txBody>
      </p:sp>
      <p:pic>
        <p:nvPicPr>
          <p:cNvPr id="4" name="Picture 5" descr="C:\Documents and Settings\Owner\Desktop\Stokstad 4 PHDAL Images\02-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4871" y="-40207"/>
            <a:ext cx="3385460" cy="689820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6206" y="5630091"/>
            <a:ext cx="2005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CUNEIFORM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427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910" y="0"/>
            <a:ext cx="3364146" cy="62476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7196" y="6211669"/>
            <a:ext cx="6014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Stele of Hammurabi,  </a:t>
            </a:r>
            <a:r>
              <a:rPr lang="en-US" sz="2000" dirty="0" smtClean="0"/>
              <a:t>Susa (present day Shush, Iran) </a:t>
            </a:r>
          </a:p>
          <a:p>
            <a:pPr algn="ctr"/>
            <a:r>
              <a:rPr lang="en-US" sz="2000" dirty="0" smtClean="0"/>
              <a:t>C. 1792 – 1750 BCE. Diorite, height approx. 7’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215213" y="4504764"/>
            <a:ext cx="38636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King Hammurabi (1792-1750 BCE) ruled the city of Babylon.</a:t>
            </a:r>
          </a:p>
          <a:p>
            <a:endParaRPr lang="en-US" sz="2000" dirty="0"/>
          </a:p>
          <a:p>
            <a:r>
              <a:rPr lang="en-US" sz="2000" dirty="0" smtClean="0"/>
              <a:t>Hammurabi stands in an attitude of prayer before </a:t>
            </a:r>
            <a:r>
              <a:rPr lang="en-US" sz="2000" dirty="0" err="1" smtClean="0"/>
              <a:t>Shamesh</a:t>
            </a:r>
            <a:r>
              <a:rPr lang="en-US" sz="2000" dirty="0" smtClean="0"/>
              <a:t>, the sun god or god of justice, to give thanks receive the laws.</a:t>
            </a:r>
            <a:endParaRPr lang="en-US" sz="2000" dirty="0"/>
          </a:p>
        </p:txBody>
      </p:sp>
      <p:pic>
        <p:nvPicPr>
          <p:cNvPr id="6" name="Content Placeholder 4" descr="02-01.jpg">
            <a:extLst>
              <a:ext uri="{FF2B5EF4-FFF2-40B4-BE49-F238E27FC236}">
                <a16:creationId xmlns:a16="http://schemas.microsoft.com/office/drawing/2014/main" id="{35F89501-FAB2-044A-BE2D-76A8F6195F3C}"/>
              </a:ext>
            </a:extLst>
          </p:cNvPr>
          <p:cNvPicPr>
            <a:picLocks noGrp="1"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954" t="3436" r="-261954" b="19785"/>
          <a:stretch/>
        </p:blipFill>
        <p:spPr>
          <a:xfrm>
            <a:off x="-4034117" y="-1"/>
            <a:ext cx="25908000" cy="450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86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Widescreen</PresentationFormat>
  <Paragraphs>34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ＭＳ Ｐゴシック</vt:lpstr>
      <vt:lpstr>Arial</vt:lpstr>
      <vt:lpstr>Calibri</vt:lpstr>
      <vt:lpstr>Calibri Light</vt:lpstr>
      <vt:lpstr>1_Office Theme</vt:lpstr>
      <vt:lpstr>Ancient Near East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Near East</dc:title>
  <dc:creator>Amy Baer</dc:creator>
  <cp:lastModifiedBy>Amy Baer</cp:lastModifiedBy>
  <cp:revision>1</cp:revision>
  <dcterms:created xsi:type="dcterms:W3CDTF">2024-09-11T12:48:10Z</dcterms:created>
  <dcterms:modified xsi:type="dcterms:W3CDTF">2024-09-11T12:48:52Z</dcterms:modified>
</cp:coreProperties>
</file>