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65" r:id="rId2"/>
    <p:sldId id="275" r:id="rId3"/>
    <p:sldId id="276" r:id="rId4"/>
    <p:sldId id="279" r:id="rId5"/>
    <p:sldId id="280" r:id="rId6"/>
    <p:sldId id="270" r:id="rId7"/>
    <p:sldId id="27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4" autoAdjust="0"/>
    <p:restoredTop sz="94660"/>
  </p:normalViewPr>
  <p:slideViewPr>
    <p:cSldViewPr snapToGrid="0">
      <p:cViewPr varScale="1">
        <p:scale>
          <a:sx n="59" d="100"/>
          <a:sy n="59" d="100"/>
        </p:scale>
        <p:origin x="92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59C928-5C99-4BCA-9B4C-A18313D5ECD7}" type="datetimeFigureOut">
              <a:rPr lang="en-US" smtClean="0"/>
              <a:t>9/12/2024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17DCA0-7BA1-44D1-9749-9417F7358CBA}" type="slidenum">
              <a:rPr lang="en-US" smtClean="0"/>
              <a:t>‹#›</a:t>
            </a:fld>
            <a:endParaRPr lang="en-US"/>
          </a:p>
        </p:txBody>
      </p:sp>
    </p:spTree>
    <p:extLst>
      <p:ext uri="{BB962C8B-B14F-4D97-AF65-F5344CB8AC3E}">
        <p14:creationId xmlns:p14="http://schemas.microsoft.com/office/powerpoint/2010/main" val="2695890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a:extLst>
              <a:ext uri="{FF2B5EF4-FFF2-40B4-BE49-F238E27FC236}">
                <a16:creationId xmlns:a16="http://schemas.microsoft.com/office/drawing/2014/main" id="{6BB215EC-A9DE-8D4F-9666-C962E5E0FEDE}"/>
              </a:ext>
            </a:extLst>
          </p:cNvPr>
          <p:cNvSpPr>
            <a:spLocks noGrp="1" noRot="1" noChangeAspect="1" noChangeArrowheads="1" noTextEdit="1"/>
          </p:cNvSpPr>
          <p:nvPr>
            <p:ph type="sldImg"/>
          </p:nvPr>
        </p:nvSpPr>
        <p:spPr>
          <a:ln/>
        </p:spPr>
      </p:sp>
      <p:sp>
        <p:nvSpPr>
          <p:cNvPr id="51202" name="Notes Placeholder 2">
            <a:extLst>
              <a:ext uri="{FF2B5EF4-FFF2-40B4-BE49-F238E27FC236}">
                <a16:creationId xmlns:a16="http://schemas.microsoft.com/office/drawing/2014/main" id="{B6DFA539-AD28-7345-B476-11DA468017A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pitchFamily="2" charset="0"/>
              <a:ea typeface="ＭＳ Ｐゴシック" panose="020B0600070205080204" pitchFamily="34" charset="-128"/>
            </a:endParaRPr>
          </a:p>
        </p:txBody>
      </p:sp>
      <p:sp>
        <p:nvSpPr>
          <p:cNvPr id="51203" name="Slide Number Placeholder 3">
            <a:extLst>
              <a:ext uri="{FF2B5EF4-FFF2-40B4-BE49-F238E27FC236}">
                <a16:creationId xmlns:a16="http://schemas.microsoft.com/office/drawing/2014/main" id="{041A4C30-DA6D-C447-9CCA-2DDA7ADCC9E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pitchFamily="2" charset="0"/>
                <a:ea typeface="ＭＳ Ｐゴシック" panose="020B0600070205080204" pitchFamily="34" charset="-128"/>
              </a:defRPr>
            </a:lvl1pPr>
            <a:lvl2pPr marL="742950" indent="-285750">
              <a:spcBef>
                <a:spcPct val="30000"/>
              </a:spcBef>
              <a:defRPr sz="1200">
                <a:solidFill>
                  <a:schemeClr val="tx1"/>
                </a:solidFill>
                <a:latin typeface="Times" pitchFamily="2" charset="0"/>
                <a:ea typeface="ＭＳ Ｐゴシック" panose="020B0600070205080204" pitchFamily="34" charset="-128"/>
              </a:defRPr>
            </a:lvl2pPr>
            <a:lvl3pPr marL="1143000" indent="-228600">
              <a:spcBef>
                <a:spcPct val="30000"/>
              </a:spcBef>
              <a:defRPr sz="1200">
                <a:solidFill>
                  <a:schemeClr val="tx1"/>
                </a:solidFill>
                <a:latin typeface="Times" pitchFamily="2" charset="0"/>
                <a:ea typeface="ＭＳ Ｐゴシック" panose="020B0600070205080204" pitchFamily="34" charset="-128"/>
              </a:defRPr>
            </a:lvl3pPr>
            <a:lvl4pPr marL="1600200" indent="-228600">
              <a:spcBef>
                <a:spcPct val="30000"/>
              </a:spcBef>
              <a:defRPr sz="1200">
                <a:solidFill>
                  <a:schemeClr val="tx1"/>
                </a:solidFill>
                <a:latin typeface="Times" pitchFamily="2" charset="0"/>
                <a:ea typeface="ＭＳ Ｐゴシック" panose="020B0600070205080204" pitchFamily="34" charset="-128"/>
              </a:defRPr>
            </a:lvl4pPr>
            <a:lvl5pPr marL="2057400" indent="-228600">
              <a:spcBef>
                <a:spcPct val="30000"/>
              </a:spcBef>
              <a:defRPr sz="1200">
                <a:solidFill>
                  <a:schemeClr val="tx1"/>
                </a:solidFill>
                <a:latin typeface="Times" pitchFamily="2"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pitchFamily="2"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pitchFamily="2"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pitchFamily="2"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pitchFamily="2" charset="0"/>
                <a:ea typeface="ＭＳ Ｐゴシック" panose="020B0600070205080204" pitchFamily="34" charset="-128"/>
              </a:defRPr>
            </a:lvl9pPr>
          </a:lstStyle>
          <a:p>
            <a:pPr>
              <a:spcBef>
                <a:spcPct val="0"/>
              </a:spcBef>
            </a:pPr>
            <a:fld id="{DB8BB56E-40AB-B741-AE04-B6B8B8648A56}" type="slidenum">
              <a:rPr lang="en-US" altLang="en-US"/>
              <a:pPr>
                <a:spcBef>
                  <a:spcPct val="0"/>
                </a:spcBef>
              </a:pPr>
              <a:t>5</a:t>
            </a:fld>
            <a:endParaRPr lang="en-US" altLang="en-US"/>
          </a:p>
        </p:txBody>
      </p:sp>
    </p:spTree>
    <p:extLst>
      <p:ext uri="{BB962C8B-B14F-4D97-AF65-F5344CB8AC3E}">
        <p14:creationId xmlns:p14="http://schemas.microsoft.com/office/powerpoint/2010/main" val="2800392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783A128-8328-4EE9-8B3C-5C554FAD5EBC}" type="datetimeFigureOut">
              <a:rPr lang="en-US" smtClean="0"/>
              <a:t>9/12/2024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7A635-AB9A-432E-B774-89C9EB3B1F4F}" type="slidenum">
              <a:rPr lang="en-US" smtClean="0"/>
              <a:t>‹#›</a:t>
            </a:fld>
            <a:endParaRPr lang="en-US"/>
          </a:p>
        </p:txBody>
      </p:sp>
    </p:spTree>
    <p:extLst>
      <p:ext uri="{BB962C8B-B14F-4D97-AF65-F5344CB8AC3E}">
        <p14:creationId xmlns:p14="http://schemas.microsoft.com/office/powerpoint/2010/main" val="2915619955"/>
      </p:ext>
    </p:extLst>
  </p:cSld>
  <p:clrMapOvr>
    <a:masterClrMapping/>
  </p:clrMapOvr>
  <mc:AlternateContent xmlns:mc="http://schemas.openxmlformats.org/markup-compatibility/2006" xmlns:p14="http://schemas.microsoft.com/office/powerpoint/2010/main">
    <mc:Choice Requires="p14">
      <p:transition p14:dur="250">
        <p:random/>
      </p:transition>
    </mc:Choice>
    <mc:Fallback xmlns="">
      <p:transition>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83A128-8328-4EE9-8B3C-5C554FAD5EBC}" type="datetimeFigureOut">
              <a:rPr lang="en-US" smtClean="0"/>
              <a:t>9/12/2024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7A635-AB9A-432E-B774-89C9EB3B1F4F}" type="slidenum">
              <a:rPr lang="en-US" smtClean="0"/>
              <a:t>‹#›</a:t>
            </a:fld>
            <a:endParaRPr lang="en-US"/>
          </a:p>
        </p:txBody>
      </p:sp>
    </p:spTree>
    <p:extLst>
      <p:ext uri="{BB962C8B-B14F-4D97-AF65-F5344CB8AC3E}">
        <p14:creationId xmlns:p14="http://schemas.microsoft.com/office/powerpoint/2010/main" val="3973589879"/>
      </p:ext>
    </p:extLst>
  </p:cSld>
  <p:clrMapOvr>
    <a:masterClrMapping/>
  </p:clrMapOvr>
  <mc:AlternateContent xmlns:mc="http://schemas.openxmlformats.org/markup-compatibility/2006" xmlns:p14="http://schemas.microsoft.com/office/powerpoint/2010/main">
    <mc:Choice Requires="p14">
      <p:transition p14:dur="250">
        <p:random/>
      </p:transition>
    </mc:Choice>
    <mc:Fallback xmlns="">
      <p:transition>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83A128-8328-4EE9-8B3C-5C554FAD5EBC}" type="datetimeFigureOut">
              <a:rPr lang="en-US" smtClean="0"/>
              <a:t>9/12/2024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7A635-AB9A-432E-B774-89C9EB3B1F4F}" type="slidenum">
              <a:rPr lang="en-US" smtClean="0"/>
              <a:t>‹#›</a:t>
            </a:fld>
            <a:endParaRPr lang="en-US"/>
          </a:p>
        </p:txBody>
      </p:sp>
    </p:spTree>
    <p:extLst>
      <p:ext uri="{BB962C8B-B14F-4D97-AF65-F5344CB8AC3E}">
        <p14:creationId xmlns:p14="http://schemas.microsoft.com/office/powerpoint/2010/main" val="1010235129"/>
      </p:ext>
    </p:extLst>
  </p:cSld>
  <p:clrMapOvr>
    <a:masterClrMapping/>
  </p:clrMapOvr>
  <mc:AlternateContent xmlns:mc="http://schemas.openxmlformats.org/markup-compatibility/2006" xmlns:p14="http://schemas.microsoft.com/office/powerpoint/2010/main">
    <mc:Choice Requires="p14">
      <p:transition p14:dur="250">
        <p:random/>
      </p:transition>
    </mc:Choice>
    <mc:Fallback xmlns="">
      <p:transition>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83A128-8328-4EE9-8B3C-5C554FAD5EBC}" type="datetimeFigureOut">
              <a:rPr lang="en-US" smtClean="0"/>
              <a:t>9/12/2024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C7A635-AB9A-432E-B774-89C9EB3B1F4F}" type="slidenum">
              <a:rPr lang="en-US" smtClean="0"/>
              <a:t>‹#›</a:t>
            </a:fld>
            <a:endParaRPr lang="en-US"/>
          </a:p>
        </p:txBody>
      </p:sp>
    </p:spTree>
    <p:extLst>
      <p:ext uri="{BB962C8B-B14F-4D97-AF65-F5344CB8AC3E}">
        <p14:creationId xmlns:p14="http://schemas.microsoft.com/office/powerpoint/2010/main" val="1022109271"/>
      </p:ext>
    </p:extLst>
  </p:cSld>
  <p:clrMapOvr>
    <a:masterClrMapping/>
  </p:clrMapOvr>
  <mc:AlternateContent xmlns:mc="http://schemas.openxmlformats.org/markup-compatibility/2006" xmlns:p14="http://schemas.microsoft.com/office/powerpoint/2010/main">
    <mc:Choice Requires="p14">
      <p:transition p14:dur="250">
        <p:random/>
      </p:transition>
    </mc:Choice>
    <mc:Fallback xmlns="">
      <p:transition>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83A128-8328-4EE9-8B3C-5C554FAD5EBC}" type="datetimeFigureOut">
              <a:rPr lang="en-US" smtClean="0"/>
              <a:t>9/12/2024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C7A635-AB9A-432E-B774-89C9EB3B1F4F}" type="slidenum">
              <a:rPr lang="en-US" smtClean="0"/>
              <a:t>‹#›</a:t>
            </a:fld>
            <a:endParaRPr lang="en-US"/>
          </a:p>
        </p:txBody>
      </p:sp>
    </p:spTree>
    <p:extLst>
      <p:ext uri="{BB962C8B-B14F-4D97-AF65-F5344CB8AC3E}">
        <p14:creationId xmlns:p14="http://schemas.microsoft.com/office/powerpoint/2010/main" val="703257656"/>
      </p:ext>
    </p:extLst>
  </p:cSld>
  <p:clrMapOvr>
    <a:masterClrMapping/>
  </p:clrMapOvr>
  <mc:AlternateContent xmlns:mc="http://schemas.openxmlformats.org/markup-compatibility/2006" xmlns:p14="http://schemas.microsoft.com/office/powerpoint/2010/main">
    <mc:Choice Requires="p14">
      <p:transition p14:dur="250">
        <p:random/>
      </p:transition>
    </mc:Choice>
    <mc:Fallback xmlns="">
      <p:transition>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783A128-8328-4EE9-8B3C-5C554FAD5EBC}" type="datetimeFigureOut">
              <a:rPr lang="en-US" smtClean="0"/>
              <a:t>9/12/2024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C7A635-AB9A-432E-B774-89C9EB3B1F4F}" type="slidenum">
              <a:rPr lang="en-US" smtClean="0"/>
              <a:t>‹#›</a:t>
            </a:fld>
            <a:endParaRPr lang="en-US"/>
          </a:p>
        </p:txBody>
      </p:sp>
    </p:spTree>
    <p:extLst>
      <p:ext uri="{BB962C8B-B14F-4D97-AF65-F5344CB8AC3E}">
        <p14:creationId xmlns:p14="http://schemas.microsoft.com/office/powerpoint/2010/main" val="2267597889"/>
      </p:ext>
    </p:extLst>
  </p:cSld>
  <p:clrMapOvr>
    <a:masterClrMapping/>
  </p:clrMapOvr>
  <mc:AlternateContent xmlns:mc="http://schemas.openxmlformats.org/markup-compatibility/2006" xmlns:p14="http://schemas.microsoft.com/office/powerpoint/2010/main">
    <mc:Choice Requires="p14">
      <p:transition p14:dur="250">
        <p:random/>
      </p:transition>
    </mc:Choice>
    <mc:Fallback xmlns="">
      <p:transition>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83A128-8328-4EE9-8B3C-5C554FAD5EBC}" type="datetimeFigureOut">
              <a:rPr lang="en-US" smtClean="0"/>
              <a:t>9/12/2024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C7A635-AB9A-432E-B774-89C9EB3B1F4F}" type="slidenum">
              <a:rPr lang="en-US" smtClean="0"/>
              <a:t>‹#›</a:t>
            </a:fld>
            <a:endParaRPr lang="en-US"/>
          </a:p>
        </p:txBody>
      </p:sp>
    </p:spTree>
    <p:extLst>
      <p:ext uri="{BB962C8B-B14F-4D97-AF65-F5344CB8AC3E}">
        <p14:creationId xmlns:p14="http://schemas.microsoft.com/office/powerpoint/2010/main" val="982911669"/>
      </p:ext>
    </p:extLst>
  </p:cSld>
  <p:clrMapOvr>
    <a:masterClrMapping/>
  </p:clrMapOvr>
  <mc:AlternateContent xmlns:mc="http://schemas.openxmlformats.org/markup-compatibility/2006" xmlns:p14="http://schemas.microsoft.com/office/powerpoint/2010/main">
    <mc:Choice Requires="p14">
      <p:transition p14:dur="250">
        <p:random/>
      </p:transition>
    </mc:Choice>
    <mc:Fallback xmlns="">
      <p:transition>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783A128-8328-4EE9-8B3C-5C554FAD5EBC}" type="datetimeFigureOut">
              <a:rPr lang="en-US" smtClean="0"/>
              <a:t>9/12/2024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C7A635-AB9A-432E-B774-89C9EB3B1F4F}" type="slidenum">
              <a:rPr lang="en-US" smtClean="0"/>
              <a:t>‹#›</a:t>
            </a:fld>
            <a:endParaRPr lang="en-US"/>
          </a:p>
        </p:txBody>
      </p:sp>
    </p:spTree>
    <p:extLst>
      <p:ext uri="{BB962C8B-B14F-4D97-AF65-F5344CB8AC3E}">
        <p14:creationId xmlns:p14="http://schemas.microsoft.com/office/powerpoint/2010/main" val="384663939"/>
      </p:ext>
    </p:extLst>
  </p:cSld>
  <p:clrMapOvr>
    <a:masterClrMapping/>
  </p:clrMapOvr>
  <mc:AlternateContent xmlns:mc="http://schemas.openxmlformats.org/markup-compatibility/2006" xmlns:p14="http://schemas.microsoft.com/office/powerpoint/2010/main">
    <mc:Choice Requires="p14">
      <p:transition p14:dur="250">
        <p:random/>
      </p:transition>
    </mc:Choice>
    <mc:Fallback xmlns="">
      <p:transition>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783A128-8328-4EE9-8B3C-5C554FAD5EBC}" type="datetimeFigureOut">
              <a:rPr lang="en-US" smtClean="0"/>
              <a:t>9/12/2024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C7A635-AB9A-432E-B774-89C9EB3B1F4F}" type="slidenum">
              <a:rPr lang="en-US" smtClean="0"/>
              <a:t>‹#›</a:t>
            </a:fld>
            <a:endParaRPr lang="en-US"/>
          </a:p>
        </p:txBody>
      </p:sp>
    </p:spTree>
    <p:extLst>
      <p:ext uri="{BB962C8B-B14F-4D97-AF65-F5344CB8AC3E}">
        <p14:creationId xmlns:p14="http://schemas.microsoft.com/office/powerpoint/2010/main" val="3867345650"/>
      </p:ext>
    </p:extLst>
  </p:cSld>
  <p:clrMapOvr>
    <a:masterClrMapping/>
  </p:clrMapOvr>
  <mc:AlternateContent xmlns:mc="http://schemas.openxmlformats.org/markup-compatibility/2006" xmlns:p14="http://schemas.microsoft.com/office/powerpoint/2010/main">
    <mc:Choice Requires="p14">
      <p:transition p14:dur="250">
        <p:random/>
      </p:transition>
    </mc:Choice>
    <mc:Fallback xmlns="">
      <p:transition>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83A128-8328-4EE9-8B3C-5C554FAD5EBC}" type="datetimeFigureOut">
              <a:rPr lang="en-US" smtClean="0"/>
              <a:t>9/12/2024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7A635-AB9A-432E-B774-89C9EB3B1F4F}" type="slidenum">
              <a:rPr lang="en-US" smtClean="0"/>
              <a:t>‹#›</a:t>
            </a:fld>
            <a:endParaRPr lang="en-US"/>
          </a:p>
        </p:txBody>
      </p:sp>
    </p:spTree>
    <p:extLst>
      <p:ext uri="{BB962C8B-B14F-4D97-AF65-F5344CB8AC3E}">
        <p14:creationId xmlns:p14="http://schemas.microsoft.com/office/powerpoint/2010/main" val="4112025214"/>
      </p:ext>
    </p:extLst>
  </p:cSld>
  <p:clrMapOvr>
    <a:masterClrMapping/>
  </p:clrMapOvr>
  <mc:AlternateContent xmlns:mc="http://schemas.openxmlformats.org/markup-compatibility/2006" xmlns:p14="http://schemas.microsoft.com/office/powerpoint/2010/main">
    <mc:Choice Requires="p14">
      <p:transition p14:dur="250">
        <p:random/>
      </p:transition>
    </mc:Choice>
    <mc:Fallback xmlns="">
      <p:transition>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83A128-8328-4EE9-8B3C-5C554FAD5EBC}" type="datetimeFigureOut">
              <a:rPr lang="en-US" smtClean="0"/>
              <a:t>9/12/2024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7A635-AB9A-432E-B774-89C9EB3B1F4F}" type="slidenum">
              <a:rPr lang="en-US" smtClean="0"/>
              <a:t>‹#›</a:t>
            </a:fld>
            <a:endParaRPr lang="en-US"/>
          </a:p>
        </p:txBody>
      </p:sp>
    </p:spTree>
    <p:extLst>
      <p:ext uri="{BB962C8B-B14F-4D97-AF65-F5344CB8AC3E}">
        <p14:creationId xmlns:p14="http://schemas.microsoft.com/office/powerpoint/2010/main" val="2961530492"/>
      </p:ext>
    </p:extLst>
  </p:cSld>
  <p:clrMapOvr>
    <a:masterClrMapping/>
  </p:clrMapOvr>
  <mc:AlternateContent xmlns:mc="http://schemas.openxmlformats.org/markup-compatibility/2006" xmlns:p14="http://schemas.microsoft.com/office/powerpoint/2010/main">
    <mc:Choice Requires="p14">
      <p:transition p14:dur="250">
        <p:random/>
      </p:transition>
    </mc:Choice>
    <mc:Fallback xmlns="">
      <p:transition>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83A128-8328-4EE9-8B3C-5C554FAD5EBC}" type="datetimeFigureOut">
              <a:rPr lang="en-US" smtClean="0"/>
              <a:t>9/12/2024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C7A635-AB9A-432E-B774-89C9EB3B1F4F}" type="slidenum">
              <a:rPr lang="en-US" smtClean="0"/>
              <a:t>‹#›</a:t>
            </a:fld>
            <a:endParaRPr lang="en-US"/>
          </a:p>
        </p:txBody>
      </p:sp>
    </p:spTree>
    <p:extLst>
      <p:ext uri="{BB962C8B-B14F-4D97-AF65-F5344CB8AC3E}">
        <p14:creationId xmlns:p14="http://schemas.microsoft.com/office/powerpoint/2010/main" val="38681718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p14:dur="250">
        <p:random/>
      </p:transition>
    </mc:Choice>
    <mc:Fallback xmlns="">
      <p:transition>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96820" y="5643247"/>
            <a:ext cx="743877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000" b="0" i="1" u="none" strike="noStrike" kern="1200" cap="none" spc="0" normalizeH="0" baseline="0" noProof="0" dirty="0">
                <a:ln>
                  <a:noFill/>
                </a:ln>
                <a:solidFill>
                  <a:prstClr val="white"/>
                </a:solidFill>
                <a:effectLst/>
                <a:uLnTx/>
                <a:uFillTx/>
                <a:latin typeface="Calibri" panose="020F0502020204030204"/>
                <a:ea typeface="+mn-ea"/>
                <a:cs typeface="+mn-cs"/>
              </a:rPr>
              <a:t>Assyrian King on a Lion Hunt, </a:t>
            </a:r>
            <a:r>
              <a:rPr kumimoji="0" lang="en-US" sz="2000" b="0" i="0" u="none" strike="noStrike" kern="1200" cap="none" spc="0" normalizeH="0" baseline="0" noProof="0" dirty="0" err="1">
                <a:ln>
                  <a:noFill/>
                </a:ln>
                <a:solidFill>
                  <a:prstClr val="white"/>
                </a:solidFill>
                <a:effectLst/>
                <a:uLnTx/>
                <a:uFillTx/>
                <a:latin typeface="Calibri" panose="020F0502020204030204"/>
                <a:ea typeface="+mn-ea"/>
                <a:cs typeface="+mn-cs"/>
              </a:rPr>
              <a:t>Kahlu</a:t>
            </a: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 (present day Nimrud, Iraq)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c. 875-860 BCE, Alabaster, height approx. 39 “</a:t>
            </a:r>
          </a:p>
        </p:txBody>
      </p:sp>
      <p:pic>
        <p:nvPicPr>
          <p:cNvPr id="4" name="Picture 5" descr="C:\Documents and Settings\Owner\Desktop\Stokstad 4 PHDAL Images\02-1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0" y="344517"/>
            <a:ext cx="12232411" cy="490965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891859949"/>
      </p:ext>
    </p:extLst>
  </p:cSld>
  <p:clrMapOvr>
    <a:masterClrMapping/>
  </p:clrMapOvr>
  <mc:AlternateContent xmlns:mc="http://schemas.openxmlformats.org/markup-compatibility/2006" xmlns:p14="http://schemas.microsoft.com/office/powerpoint/2010/main">
    <mc:Choice Requires="p14">
      <p:transition p14:dur="250">
        <p:random/>
      </p:transition>
    </mc:Choice>
    <mc:Fallback xmlns="">
      <p:transition>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labaster bas-relief showing Ashurbanipal stabbing a wounded lion. This is one of the very vivid moments which speaks clearly on its behalf without any narration. The king, on foot, wearing his elegant custom and accessories, grips the lion's neck firmly with his left hand while the right hand stabs a sword rapidly and deeply into the lion's belly. The king, rigid-faced, and the lion, roaring in fear and agony, look at each other. The king's attendant holds a bow and arrows but does not seem to do anything which protects his master; it is somewhat not credible that the king exposed himself to mauling from a slightly wounded but still vigorous and aggressive lion, in the way that this sculpture, viewed in isolation, implies. From Room S of the North Palace, Nineveh (modern-day Kouyunjik, Mosul Governorate), Mesopotamia, Iraq. Circa 645-535 BCE. The British Museum, London. Photo©Osama S.M. Amin. ">
            <a:extLst>
              <a:ext uri="{FF2B5EF4-FFF2-40B4-BE49-F238E27FC236}">
                <a16:creationId xmlns:a16="http://schemas.microsoft.com/office/drawing/2014/main" id="{37CEAD2A-F344-3749-93C0-88F1AAB7EC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3749" y="893945"/>
            <a:ext cx="7680960" cy="5099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8444918"/>
      </p:ext>
    </p:extLst>
  </p:cSld>
  <p:clrMapOvr>
    <a:masterClrMapping/>
  </p:clrMapOvr>
  <mc:AlternateContent xmlns:mc="http://schemas.openxmlformats.org/markup-compatibility/2006" xmlns:p14="http://schemas.microsoft.com/office/powerpoint/2010/main">
    <mc:Choice Requires="p14">
      <p:transition p14:dur="250">
        <p:random/>
      </p:transition>
    </mc:Choice>
    <mc:Fallback xmlns="">
      <p:transition>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5297"/>
            <a:ext cx="12192000" cy="4521268"/>
          </a:xfrm>
          <a:prstGeom prst="rect">
            <a:avLst/>
          </a:prstGeom>
        </p:spPr>
      </p:pic>
      <p:sp>
        <p:nvSpPr>
          <p:cNvPr id="3" name="TextBox 2"/>
          <p:cNvSpPr txBox="1"/>
          <p:nvPr/>
        </p:nvSpPr>
        <p:spPr>
          <a:xfrm>
            <a:off x="2167944" y="5424766"/>
            <a:ext cx="7856112" cy="707886"/>
          </a:xfrm>
          <a:prstGeom prst="rect">
            <a:avLst/>
          </a:prstGeom>
          <a:noFill/>
        </p:spPr>
        <p:txBody>
          <a:bodyPr wrap="square" rtlCol="0">
            <a:spAutoFit/>
          </a:bodyPr>
          <a:lstStyle/>
          <a:p>
            <a:pPr algn="ctr"/>
            <a:r>
              <a:rPr lang="en-US" dirty="0"/>
              <a:t> </a:t>
            </a:r>
            <a:r>
              <a:rPr lang="en-US" sz="2000" i="1" dirty="0"/>
              <a:t>Assurbanipal and his Queen in the Garden</a:t>
            </a:r>
            <a:r>
              <a:rPr lang="en-US" sz="2000" dirty="0"/>
              <a:t>, The Palace at Nineveh,</a:t>
            </a:r>
          </a:p>
          <a:p>
            <a:pPr algn="ctr"/>
            <a:r>
              <a:rPr lang="en-US" sz="2000" dirty="0"/>
              <a:t> c. 647 BCE, Alabaster, height approx. 21” </a:t>
            </a:r>
          </a:p>
        </p:txBody>
      </p:sp>
    </p:spTree>
    <p:extLst>
      <p:ext uri="{BB962C8B-B14F-4D97-AF65-F5344CB8AC3E}">
        <p14:creationId xmlns:p14="http://schemas.microsoft.com/office/powerpoint/2010/main" val="750457241"/>
      </p:ext>
    </p:extLst>
  </p:cSld>
  <p:clrMapOvr>
    <a:masterClrMapping/>
  </p:clrMapOvr>
  <mc:AlternateContent xmlns:mc="http://schemas.openxmlformats.org/markup-compatibility/2006" xmlns:p14="http://schemas.microsoft.com/office/powerpoint/2010/main">
    <mc:Choice Requires="p14">
      <p:transition p14:dur="250">
        <p:random/>
      </p:transition>
    </mc:Choice>
    <mc:Fallback xmlns="">
      <p:transition>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1466" y="100990"/>
            <a:ext cx="4881092" cy="5636717"/>
          </a:xfrm>
          <a:prstGeom prst="rect">
            <a:avLst/>
          </a:prstGeom>
        </p:spPr>
      </p:pic>
      <p:sp>
        <p:nvSpPr>
          <p:cNvPr id="3" name="TextBox 2"/>
          <p:cNvSpPr txBox="1"/>
          <p:nvPr/>
        </p:nvSpPr>
        <p:spPr>
          <a:xfrm>
            <a:off x="2612204" y="5737707"/>
            <a:ext cx="7319615" cy="1015663"/>
          </a:xfrm>
          <a:prstGeom prst="rect">
            <a:avLst/>
          </a:prstGeom>
          <a:noFill/>
        </p:spPr>
        <p:txBody>
          <a:bodyPr wrap="square" rtlCol="0">
            <a:spAutoFit/>
          </a:bodyPr>
          <a:lstStyle/>
          <a:p>
            <a:pPr algn="ctr"/>
            <a:r>
              <a:rPr lang="en-US" sz="2000" dirty="0"/>
              <a:t> </a:t>
            </a:r>
            <a:r>
              <a:rPr lang="en-US" sz="2000" i="1" dirty="0"/>
              <a:t>Carved Vessel, </a:t>
            </a:r>
            <a:r>
              <a:rPr lang="en-US" altLang="en-US" sz="2000" dirty="0">
                <a:ea typeface="ＭＳ Ｐゴシック" panose="020B0600070205080204" pitchFamily="34" charset="-128"/>
              </a:rPr>
              <a:t>Presentation of offerings to Inanna from the Inanna temple complex, </a:t>
            </a:r>
            <a:r>
              <a:rPr lang="en-US" sz="2000" dirty="0"/>
              <a:t>From </a:t>
            </a:r>
            <a:r>
              <a:rPr lang="en-US" sz="2000" dirty="0" err="1"/>
              <a:t>Uruk</a:t>
            </a:r>
            <a:r>
              <a:rPr lang="en-US" sz="2000" dirty="0"/>
              <a:t> (present-day </a:t>
            </a:r>
            <a:r>
              <a:rPr lang="en-US" sz="2000" dirty="0" err="1"/>
              <a:t>Warka</a:t>
            </a:r>
            <a:r>
              <a:rPr lang="en-US" sz="2000" dirty="0"/>
              <a:t>, Iraq)</a:t>
            </a:r>
          </a:p>
          <a:p>
            <a:pPr algn="ctr"/>
            <a:r>
              <a:rPr lang="en-US" sz="2000" dirty="0"/>
              <a:t> c. 3300-3000 BCE, Alabaster, height 36”</a:t>
            </a:r>
          </a:p>
        </p:txBody>
      </p:sp>
      <p:sp>
        <p:nvSpPr>
          <p:cNvPr id="4" name="TextBox 3"/>
          <p:cNvSpPr txBox="1"/>
          <p:nvPr/>
        </p:nvSpPr>
        <p:spPr>
          <a:xfrm>
            <a:off x="9189014" y="2210383"/>
            <a:ext cx="2846231" cy="1200329"/>
          </a:xfrm>
          <a:prstGeom prst="rect">
            <a:avLst/>
          </a:prstGeom>
          <a:noFill/>
        </p:spPr>
        <p:txBody>
          <a:bodyPr wrap="square" rtlCol="0">
            <a:spAutoFit/>
          </a:bodyPr>
          <a:lstStyle/>
          <a:p>
            <a:r>
              <a:rPr lang="en-US" sz="2400" b="1" dirty="0"/>
              <a:t>REGISTER</a:t>
            </a:r>
          </a:p>
          <a:p>
            <a:r>
              <a:rPr lang="en-US" sz="2400" dirty="0"/>
              <a:t> – horizontal bands            used to tell a story </a:t>
            </a:r>
          </a:p>
        </p:txBody>
      </p:sp>
    </p:spTree>
    <p:extLst>
      <p:ext uri="{BB962C8B-B14F-4D97-AF65-F5344CB8AC3E}">
        <p14:creationId xmlns:p14="http://schemas.microsoft.com/office/powerpoint/2010/main" val="4259829275"/>
      </p:ext>
    </p:extLst>
  </p:cSld>
  <p:clrMapOvr>
    <a:masterClrMapping/>
  </p:clrMapOvr>
  <mc:AlternateContent xmlns:mc="http://schemas.openxmlformats.org/markup-compatibility/2006" xmlns:p14="http://schemas.microsoft.com/office/powerpoint/2010/main">
    <mc:Choice Requires="p14">
      <p:transition p14:dur="250">
        <p:random/>
      </p:transition>
    </mc:Choice>
    <mc:Fallback xmlns="">
      <p:transition>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ext Box 4">
            <a:extLst>
              <a:ext uri="{FF2B5EF4-FFF2-40B4-BE49-F238E27FC236}">
                <a16:creationId xmlns:a16="http://schemas.microsoft.com/office/drawing/2014/main" id="{999F9D29-BE61-3F45-A3B8-97B44BAB021E}"/>
              </a:ext>
            </a:extLst>
          </p:cNvPr>
          <p:cNvSpPr txBox="1">
            <a:spLocks noChangeArrowheads="1"/>
          </p:cNvSpPr>
          <p:nvPr/>
        </p:nvSpPr>
        <p:spPr bwMode="auto">
          <a:xfrm>
            <a:off x="6461125" y="24987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Garamond" panose="02020404030301010803" pitchFamily="18" charset="0"/>
                <a:ea typeface="ＭＳ Ｐゴシック" panose="020B0600070205080204" pitchFamily="34" charset="-128"/>
              </a:defRPr>
            </a:lvl1pPr>
            <a:lvl2pPr marL="742950" indent="-285750">
              <a:spcBef>
                <a:spcPct val="20000"/>
              </a:spcBef>
              <a:buChar char="–"/>
              <a:defRPr sz="2400">
                <a:solidFill>
                  <a:schemeClr val="tx1"/>
                </a:solidFill>
                <a:latin typeface="Garamond" panose="02020404030301010803" pitchFamily="18" charset="0"/>
                <a:ea typeface="ＭＳ Ｐゴシック" panose="020B0600070205080204" pitchFamily="34" charset="-128"/>
              </a:defRPr>
            </a:lvl2pPr>
            <a:lvl3pPr marL="1143000" indent="-228600">
              <a:spcBef>
                <a:spcPct val="20000"/>
              </a:spcBef>
              <a:buChar char="•"/>
              <a:defRPr sz="2000">
                <a:solidFill>
                  <a:schemeClr val="tx1"/>
                </a:solidFill>
                <a:latin typeface="Garamond" panose="02020404030301010803" pitchFamily="18" charset="0"/>
                <a:ea typeface="ＭＳ Ｐゴシック" panose="020B0600070205080204" pitchFamily="34" charset="-128"/>
              </a:defRPr>
            </a:lvl3pPr>
            <a:lvl4pPr marL="1600200" indent="-228600">
              <a:spcBef>
                <a:spcPct val="20000"/>
              </a:spcBef>
              <a:buChar char="–"/>
              <a:defRPr sz="1400">
                <a:solidFill>
                  <a:schemeClr val="tx1"/>
                </a:solidFill>
                <a:latin typeface="Garamond" panose="02020404030301010803" pitchFamily="18" charset="0"/>
                <a:ea typeface="ＭＳ Ｐゴシック" panose="020B0600070205080204" pitchFamily="34" charset="-128"/>
              </a:defRPr>
            </a:lvl4pPr>
            <a:lvl5pPr marL="2057400" indent="-228600">
              <a:spcBef>
                <a:spcPct val="20000"/>
              </a:spcBef>
              <a:buChar char="»"/>
              <a:defRPr sz="1400">
                <a:solidFill>
                  <a:schemeClr val="tx1"/>
                </a:solidFill>
                <a:latin typeface="Garamond" panose="02020404030301010803"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Garamond" panose="02020404030301010803"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Garamond" panose="02020404030301010803"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Garamond" panose="02020404030301010803"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Garamond" panose="02020404030301010803" pitchFamily="18" charset="0"/>
                <a:ea typeface="ＭＳ Ｐゴシック" panose="020B0600070205080204" pitchFamily="34" charset="-128"/>
              </a:defRPr>
            </a:lvl9pPr>
          </a:lstStyle>
          <a:p>
            <a:pPr>
              <a:spcBef>
                <a:spcPct val="0"/>
              </a:spcBef>
              <a:buFontTx/>
              <a:buNone/>
            </a:pPr>
            <a:endParaRPr lang="en-US" altLang="en-US">
              <a:latin typeface="Times" pitchFamily="2" charset="0"/>
            </a:endParaRPr>
          </a:p>
        </p:txBody>
      </p:sp>
      <p:pic>
        <p:nvPicPr>
          <p:cNvPr id="50180" name="Picture 1">
            <a:extLst>
              <a:ext uri="{FF2B5EF4-FFF2-40B4-BE49-F238E27FC236}">
                <a16:creationId xmlns:a16="http://schemas.microsoft.com/office/drawing/2014/main" id="{2D384DBC-835E-6C4E-8F8E-ADD9E32889B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26781" y="0"/>
            <a:ext cx="25130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2" descr="http://historyofinformation.com/images/warka_vase_damage.jpg">
            <a:extLst>
              <a:ext uri="{FF2B5EF4-FFF2-40B4-BE49-F238E27FC236}">
                <a16:creationId xmlns:a16="http://schemas.microsoft.com/office/drawing/2014/main" id="{886F12A1-2B77-744E-A397-002A90CCFB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1996" y="169981"/>
            <a:ext cx="6932655" cy="5176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a:extLst>
              <a:ext uri="{FF2B5EF4-FFF2-40B4-BE49-F238E27FC236}">
                <a16:creationId xmlns:a16="http://schemas.microsoft.com/office/drawing/2014/main" id="{135B98D8-B587-B340-9B3E-1CED23918A0D}"/>
              </a:ext>
            </a:extLst>
          </p:cNvPr>
          <p:cNvSpPr>
            <a:spLocks noGrp="1" noChangeArrowheads="1"/>
          </p:cNvSpPr>
          <p:nvPr>
            <p:ph type="title"/>
          </p:nvPr>
        </p:nvSpPr>
        <p:spPr>
          <a:xfrm>
            <a:off x="797291" y="5284669"/>
            <a:ext cx="7468233" cy="1403349"/>
          </a:xfrm>
        </p:spPr>
        <p:txBody>
          <a:bodyPr>
            <a:normAutofit/>
          </a:bodyPr>
          <a:lstStyle/>
          <a:p>
            <a:pPr eaLnBrk="1" hangingPunct="1"/>
            <a:r>
              <a:rPr lang="en-US" altLang="en-US" sz="2000" b="1" dirty="0">
                <a:ea typeface="ＭＳ Ｐゴシック" panose="020B0600070205080204" pitchFamily="34" charset="-128"/>
              </a:rPr>
              <a:t>Objects looted from the National Museum of Archeology in Iraq, 2003</a:t>
            </a:r>
            <a:endParaRPr lang="en-US" altLang="en-US" sz="2000" dirty="0">
              <a:ea typeface="ＭＳ Ｐゴシック" panose="020B0600070205080204" pitchFamily="34" charset="-128"/>
            </a:endParaRPr>
          </a:p>
        </p:txBody>
      </p:sp>
    </p:spTree>
    <p:extLst>
      <p:ext uri="{BB962C8B-B14F-4D97-AF65-F5344CB8AC3E}">
        <p14:creationId xmlns:p14="http://schemas.microsoft.com/office/powerpoint/2010/main" val="144397903"/>
      </p:ext>
    </p:extLst>
  </p:cSld>
  <p:clrMapOvr>
    <a:masterClrMapping/>
  </p:clrMapOvr>
  <mc:AlternateContent xmlns:mc="http://schemas.openxmlformats.org/markup-compatibility/2006" xmlns:p14="http://schemas.microsoft.com/office/powerpoint/2010/main">
    <mc:Choice Requires="p14">
      <p:transition p14:dur="250">
        <p:random/>
      </p:transition>
    </mc:Choice>
    <mc:Fallback xmlns="">
      <p:transition>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_02-08.jpg">
            <a:extLst>
              <a:ext uri="{FF2B5EF4-FFF2-40B4-BE49-F238E27FC236}">
                <a16:creationId xmlns:a16="http://schemas.microsoft.com/office/drawing/2014/main" id="{3B61B08E-4F42-1741-B519-A498F5815A0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2088" y="408189"/>
            <a:ext cx="11643722" cy="5434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2969623" y="5842337"/>
            <a:ext cx="6096000" cy="1015663"/>
          </a:xfrm>
          <a:prstGeom prst="rect">
            <a:avLst/>
          </a:prstGeom>
        </p:spPr>
        <p:txBody>
          <a:bodyPr>
            <a:spAutoFit/>
          </a:bodyPr>
          <a:lstStyle/>
          <a:p>
            <a:r>
              <a:rPr lang="en-US" altLang="en-US" sz="2000" dirty="0">
                <a:ea typeface="ＭＳ Ｐゴシック" panose="020B0600070205080204" pitchFamily="34" charset="-128"/>
              </a:rPr>
              <a:t>Peace side of the </a:t>
            </a:r>
            <a:r>
              <a:rPr lang="en-US" altLang="en-US" sz="2000" i="1" dirty="0">
                <a:ea typeface="ＭＳ Ｐゴシック" panose="020B0600070205080204" pitchFamily="34" charset="-128"/>
              </a:rPr>
              <a:t>Standard of Ur</a:t>
            </a:r>
            <a:r>
              <a:rPr lang="en-US" altLang="en-US" sz="2000" dirty="0">
                <a:ea typeface="ＭＳ Ｐゴシック" panose="020B0600070205080204" pitchFamily="34" charset="-128"/>
              </a:rPr>
              <a:t>, from Tomb 779, Royal Cemetery, Ur (modern day Iraq) ca. 2600-2400 BCE. Wood, shell, lapis lazuli, and red limestone, 8</a:t>
            </a:r>
            <a:r>
              <a:rPr lang="en-US" altLang="en-US" sz="2000" dirty="0"/>
              <a:t>ft</a:t>
            </a:r>
            <a:endParaRPr lang="en-US" sz="2000" dirty="0"/>
          </a:p>
        </p:txBody>
      </p:sp>
    </p:spTree>
    <p:extLst>
      <p:ext uri="{BB962C8B-B14F-4D97-AF65-F5344CB8AC3E}">
        <p14:creationId xmlns:p14="http://schemas.microsoft.com/office/powerpoint/2010/main" val="3275903289"/>
      </p:ext>
    </p:extLst>
  </p:cSld>
  <p:clrMapOvr>
    <a:masterClrMapping/>
  </p:clrMapOvr>
  <mc:AlternateContent xmlns:mc="http://schemas.openxmlformats.org/markup-compatibility/2006" xmlns:p14="http://schemas.microsoft.com/office/powerpoint/2010/main">
    <mc:Choice Requires="p14">
      <p:transition p14:dur="250">
        <p:random/>
      </p:transition>
    </mc:Choice>
    <mc:Fallback xmlns="">
      <p:transition>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_02-07.jpg">
            <a:extLst>
              <a:ext uri="{FF2B5EF4-FFF2-40B4-BE49-F238E27FC236}">
                <a16:creationId xmlns:a16="http://schemas.microsoft.com/office/drawing/2014/main" id="{4D20489C-8B39-0244-9683-447053FB1C3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6537" y="0"/>
            <a:ext cx="10842171" cy="5948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017622" y="5607206"/>
            <a:ext cx="6096000" cy="1015663"/>
          </a:xfrm>
          <a:prstGeom prst="rect">
            <a:avLst/>
          </a:prstGeom>
        </p:spPr>
        <p:txBody>
          <a:bodyPr>
            <a:spAutoFit/>
          </a:bodyPr>
          <a:lstStyle/>
          <a:p>
            <a:r>
              <a:rPr lang="en-US" altLang="en-US" sz="2000" dirty="0">
                <a:ea typeface="ＭＳ Ｐゴシック" panose="020B0600070205080204" pitchFamily="34" charset="-128"/>
              </a:rPr>
              <a:t>War side of the </a:t>
            </a:r>
            <a:r>
              <a:rPr lang="en-US" altLang="en-US" sz="2000" i="1" dirty="0">
                <a:ea typeface="ＭＳ Ｐゴシック" panose="020B0600070205080204" pitchFamily="34" charset="-128"/>
              </a:rPr>
              <a:t>Standard of Ur</a:t>
            </a:r>
            <a:r>
              <a:rPr lang="en-US" altLang="en-US" sz="2000" dirty="0">
                <a:ea typeface="ＭＳ Ｐゴシック" panose="020B0600070205080204" pitchFamily="34" charset="-128"/>
              </a:rPr>
              <a:t>, from Tomb 779, Royal Cemetery, Ur (modern day Iraq) ca. 2600-2400 BCE. Wood, shell, lapis lazuli, and red limestone, 8</a:t>
            </a:r>
            <a:r>
              <a:rPr lang="en-US" altLang="en-US" sz="2000" dirty="0"/>
              <a:t>ft</a:t>
            </a:r>
            <a:endParaRPr lang="en-US" sz="2000" dirty="0"/>
          </a:p>
        </p:txBody>
      </p:sp>
    </p:spTree>
    <p:extLst>
      <p:ext uri="{BB962C8B-B14F-4D97-AF65-F5344CB8AC3E}">
        <p14:creationId xmlns:p14="http://schemas.microsoft.com/office/powerpoint/2010/main" val="2117756537"/>
      </p:ext>
    </p:extLst>
  </p:cSld>
  <p:clrMapOvr>
    <a:masterClrMapping/>
  </p:clrMapOvr>
  <mc:AlternateContent xmlns:mc="http://schemas.openxmlformats.org/markup-compatibility/2006" xmlns:p14="http://schemas.microsoft.com/office/powerpoint/2010/main">
    <mc:Choice Requires="p14">
      <p:transition p14:dur="250">
        <p:random/>
      </p:transition>
    </mc:Choice>
    <mc:Fallback xmlns="">
      <p:transition>
        <p:random/>
      </p:transition>
    </mc:Fallback>
  </mc:AlternateContent>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188</Words>
  <Application>Microsoft Office PowerPoint</Application>
  <PresentationFormat>Widescreen</PresentationFormat>
  <Paragraphs>12</Paragraphs>
  <Slides>7</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ＭＳ Ｐゴシック</vt:lpstr>
      <vt:lpstr>Aptos</vt:lpstr>
      <vt:lpstr>Arial</vt:lpstr>
      <vt:lpstr>Calibri</vt:lpstr>
      <vt:lpstr>Calibri Light</vt:lpstr>
      <vt:lpstr>Times</vt:lpstr>
      <vt:lpstr>1_Office Theme</vt:lpstr>
      <vt:lpstr>PowerPoint Presentation</vt:lpstr>
      <vt:lpstr>PowerPoint Presentation</vt:lpstr>
      <vt:lpstr>PowerPoint Presentation</vt:lpstr>
      <vt:lpstr>PowerPoint Presentation</vt:lpstr>
      <vt:lpstr>Objects looted from the National Museum of Archeology in Iraq, 2003</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Amy Baer</dc:creator>
  <cp:lastModifiedBy>Amy Baer</cp:lastModifiedBy>
  <cp:revision>1</cp:revision>
  <dcterms:created xsi:type="dcterms:W3CDTF">2024-09-12T19:41:19Z</dcterms:created>
  <dcterms:modified xsi:type="dcterms:W3CDTF">2024-09-12T19:42:31Z</dcterms:modified>
</cp:coreProperties>
</file>