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2" r:id="rId2"/>
    <p:sldId id="273" r:id="rId3"/>
    <p:sldId id="277" r:id="rId4"/>
    <p:sldId id="274" r:id="rId5"/>
    <p:sldId id="288" r:id="rId6"/>
    <p:sldId id="284" r:id="rId7"/>
    <p:sldId id="289" r:id="rId8"/>
    <p:sldId id="287" r:id="rId9"/>
    <p:sldId id="280" r:id="rId10"/>
    <p:sldId id="285" r:id="rId11"/>
    <p:sldId id="282" r:id="rId12"/>
    <p:sldId id="283" r:id="rId13"/>
    <p:sldId id="28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945CC-5C40-4D31-AD5F-52CDE5FDDB6A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984D7-2421-4432-8D5F-2049010E5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491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8A440-428A-4ADE-A325-286E8128A6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794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5B125659-411F-234A-9976-6641B7A3DB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690413-592E-3648-9C0F-2885874825E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2" charset="0"/>
                <a:ea typeface="ＭＳ Ｐゴシック" panose="020B0600070205080204" pitchFamily="34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C2A299A0-C6D0-4045-99DE-A59D5D834E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7A5C603B-C424-534A-8DAC-A7794B7A7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9327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>
            <a:extLst>
              <a:ext uri="{FF2B5EF4-FFF2-40B4-BE49-F238E27FC236}">
                <a16:creationId xmlns:a16="http://schemas.microsoft.com/office/drawing/2014/main" id="{1A9E998C-B669-304F-99D7-DC5CC8F9A8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Notes Placeholder 2">
            <a:extLst>
              <a:ext uri="{FF2B5EF4-FFF2-40B4-BE49-F238E27FC236}">
                <a16:creationId xmlns:a16="http://schemas.microsoft.com/office/drawing/2014/main" id="{F0C2CD75-BCF7-294C-8D01-950B15036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id="{B3AD3D12-8BAA-4E4F-AF79-904468DBF7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A72376A3-80F3-D840-B20A-D9E395D94FBB}" type="slidenum">
              <a:rPr lang="en-US" altLang="en-US" sz="1200" b="0"/>
              <a:pPr/>
              <a:t>13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761117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3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1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2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20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58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73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6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5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44CE-2BD1-4663-8871-52907E67424D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5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D44CE-2BD1-4663-8871-52907E67424D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C5001-11D8-48D8-9C45-C10DF0C30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7823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2F0830-954E-6749-BC81-50359DFF6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693" y="223632"/>
            <a:ext cx="8004475" cy="5968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86693" y="6353885"/>
            <a:ext cx="7959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Wall Painting with Horses, Rhinoceroses and Aurochs</a:t>
            </a:r>
            <a:r>
              <a:rPr lang="en-US" sz="2000" dirty="0"/>
              <a:t>. </a:t>
            </a:r>
            <a:r>
              <a:rPr lang="en-US" sz="2000" dirty="0" err="1"/>
              <a:t>Chauvet</a:t>
            </a:r>
            <a:r>
              <a:rPr lang="en-US" sz="2000" dirty="0"/>
              <a:t> Cave. </a:t>
            </a:r>
          </a:p>
        </p:txBody>
      </p:sp>
    </p:spTree>
    <p:extLst>
      <p:ext uri="{BB962C8B-B14F-4D97-AF65-F5344CB8AC3E}">
        <p14:creationId xmlns:p14="http://schemas.microsoft.com/office/powerpoint/2010/main" val="16594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9EFF92-781A-2E46-A94F-6E38AD0F9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459" y="457199"/>
            <a:ext cx="9452441" cy="5316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95281" y="6000604"/>
            <a:ext cx="62325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000" b="1" dirty="0"/>
              <a:t>Bison</a:t>
            </a:r>
            <a:r>
              <a:rPr lang="en-US" sz="2000" dirty="0"/>
              <a:t>. Ceiling of cave at Altamira, Spain c. 12,500 BCE Paint on limestone, length approx. 8’3”</a:t>
            </a:r>
          </a:p>
        </p:txBody>
      </p:sp>
    </p:spTree>
    <p:extLst>
      <p:ext uri="{BB962C8B-B14F-4D97-AF65-F5344CB8AC3E}">
        <p14:creationId xmlns:p14="http://schemas.microsoft.com/office/powerpoint/2010/main" val="128241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245" y="0"/>
            <a:ext cx="7994469" cy="59958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20862" y="5995852"/>
            <a:ext cx="5811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en-US" sz="2000" b="1" dirty="0"/>
              <a:t>Bison</a:t>
            </a:r>
            <a:r>
              <a:rPr lang="en-US" sz="2000" dirty="0"/>
              <a:t>, Ceiling of cave at Altamira, Spain. </a:t>
            </a:r>
          </a:p>
          <a:p>
            <a:pPr algn="ctr"/>
            <a:r>
              <a:rPr lang="en-US" sz="2000" dirty="0"/>
              <a:t>c. 12,500 BCE. Paint on limestone, length approx. 8’3”</a:t>
            </a:r>
          </a:p>
        </p:txBody>
      </p:sp>
    </p:spTree>
    <p:extLst>
      <p:ext uri="{BB962C8B-B14F-4D97-AF65-F5344CB8AC3E}">
        <p14:creationId xmlns:p14="http://schemas.microsoft.com/office/powerpoint/2010/main" val="326456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B519A6-E06A-554A-A931-973BF9523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48468"/>
            <a:ext cx="9144000" cy="596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68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ig_co-0101.jpg">
            <a:extLst>
              <a:ext uri="{FF2B5EF4-FFF2-40B4-BE49-F238E27FC236}">
                <a16:creationId xmlns:a16="http://schemas.microsoft.com/office/drawing/2014/main" id="{F2DC59E6-B600-044B-8971-FCC4CE9C9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831" y="0"/>
            <a:ext cx="10077111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FE29A3DD-7479-6A44-A4E9-AE19DD08C0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" t="18904" r="9678" b="18135"/>
          <a:stretch/>
        </p:blipFill>
        <p:spPr bwMode="auto">
          <a:xfrm>
            <a:off x="6944116" y="4258491"/>
            <a:ext cx="5247884" cy="2599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38289" y="5943600"/>
            <a:ext cx="62058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b="1" dirty="0">
                <a:ea typeface="ＭＳ Ｐゴシック" panose="020B0600070205080204" pitchFamily="34" charset="-128"/>
              </a:rPr>
              <a:t>Hall of the Bulls, </a:t>
            </a:r>
            <a:r>
              <a:rPr lang="en-US" altLang="en-US" sz="2400" dirty="0">
                <a:ea typeface="ＭＳ Ｐゴシック" panose="020B0600070205080204" pitchFamily="34" charset="-128"/>
              </a:rPr>
              <a:t>cave at Lascaux, France, 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ca. 16,000-14,000 BCE,   Largest bull 11’ 6” long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184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1-10.jpg">
            <a:extLst>
              <a:ext uri="{FF2B5EF4-FFF2-40B4-BE49-F238E27FC236}">
                <a16:creationId xmlns:a16="http://schemas.microsoft.com/office/drawing/2014/main" id="{C29FC2DD-B751-AF47-AB76-991BB8FAF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176" y="156754"/>
            <a:ext cx="8501768" cy="5799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071561" y="6027003"/>
            <a:ext cx="7986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 </a:t>
            </a:r>
            <a:r>
              <a:rPr lang="en-US" altLang="en-US" sz="2400" b="1" dirty="0">
                <a:ea typeface="ＭＳ Ｐゴシック" panose="020B0600070205080204" pitchFamily="34" charset="-128"/>
              </a:rPr>
              <a:t>Rhinoceros, Wounded Man, and Disemboweled Bison</a:t>
            </a:r>
            <a:r>
              <a:rPr lang="en-US" altLang="en-US" sz="2400" dirty="0">
                <a:ea typeface="ＭＳ Ｐゴシック" panose="020B0600070205080204" pitchFamily="34" charset="-128"/>
              </a:rPr>
              <a:t>,  Lascaux, France ca. 16,000 – 14,000 BCE. Bison 3</a:t>
            </a:r>
            <a:r>
              <a:rPr lang="ja-JP" altLang="en-US" sz="2400" dirty="0"/>
              <a:t>’</a:t>
            </a:r>
            <a:r>
              <a:rPr lang="en-US" altLang="ja-JP" sz="2400" dirty="0"/>
              <a:t> 4 ½ </a:t>
            </a:r>
            <a:r>
              <a:rPr lang="ja-JP" altLang="en-US" sz="2400" dirty="0"/>
              <a:t>”</a:t>
            </a:r>
            <a:r>
              <a:rPr lang="en-US" altLang="ja-JP" sz="2400" dirty="0"/>
              <a:t> long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288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" t="1265" r="1066" b="2130"/>
          <a:stretch/>
        </p:blipFill>
        <p:spPr>
          <a:xfrm>
            <a:off x="1816910" y="0"/>
            <a:ext cx="8213166" cy="607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84500" y="6070600"/>
            <a:ext cx="588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Tomb Interior with Corbeling and Engraved Stones. </a:t>
            </a:r>
            <a:r>
              <a:rPr lang="en-US" sz="2000" dirty="0" err="1"/>
              <a:t>Newgrange</a:t>
            </a:r>
            <a:r>
              <a:rPr lang="en-US" sz="2000" dirty="0"/>
              <a:t>, Ireland. c. 3000-2500 BCE</a:t>
            </a:r>
          </a:p>
        </p:txBody>
      </p:sp>
    </p:spTree>
    <p:extLst>
      <p:ext uri="{BB962C8B-B14F-4D97-AF65-F5344CB8AC3E}">
        <p14:creationId xmlns:p14="http://schemas.microsoft.com/office/powerpoint/2010/main" val="236690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>
            <a:extLst>
              <a:ext uri="{FF2B5EF4-FFF2-40B4-BE49-F238E27FC236}">
                <a16:creationId xmlns:a16="http://schemas.microsoft.com/office/drawing/2014/main" id="{1416A52A-B3F2-BF4D-99B2-6D5ABC413B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2500" y="802638"/>
            <a:ext cx="3698803" cy="2726796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altLang="en-US" sz="40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Neolithic Period </a:t>
            </a:r>
            <a:br>
              <a:rPr lang="en-US" altLang="en-US" sz="2400" dirty="0">
                <a:solidFill>
                  <a:schemeClr val="tx1"/>
                </a:solidFill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(New Stone Age)</a:t>
            </a:r>
            <a:br>
              <a:rPr lang="en-US" altLang="en-US" sz="2400" dirty="0">
                <a:solidFill>
                  <a:schemeClr val="tx1"/>
                </a:solidFill>
                <a:ea typeface="ＭＳ Ｐゴシック" panose="020B0600070205080204" pitchFamily="34" charset="-128"/>
              </a:rPr>
            </a:br>
            <a:endParaRPr lang="en-US" altLang="en-US" sz="2400" dirty="0">
              <a:solidFill>
                <a:schemeClr val="tx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0722" name="Rectangle 5">
            <a:extLst>
              <a:ext uri="{FF2B5EF4-FFF2-40B4-BE49-F238E27FC236}">
                <a16:creationId xmlns:a16="http://schemas.microsoft.com/office/drawing/2014/main" id="{3676CE8B-AB49-F749-BA01-DDE1DC2FB3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49182" y="802638"/>
            <a:ext cx="5408696" cy="5252722"/>
          </a:xfrm>
        </p:spPr>
        <p:txBody>
          <a:bodyPr anchor="ctr">
            <a:normAutofit/>
          </a:bodyPr>
          <a:lstStyle/>
          <a:p>
            <a:r>
              <a:rPr lang="en-US" altLang="en-US" dirty="0" err="1">
                <a:ea typeface="ＭＳ Ｐゴシック" panose="020B0600070205080204" pitchFamily="34" charset="-128"/>
              </a:rPr>
              <a:t>Aprox</a:t>
            </a:r>
            <a:r>
              <a:rPr lang="en-US" altLang="en-US" dirty="0">
                <a:ea typeface="ＭＳ Ｐゴシック" panose="020B0600070205080204" pitchFamily="34" charset="-128"/>
              </a:rPr>
              <a:t>. 8,000-2,300 BCE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Climate change—from Ice Age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Early Farming—move beyond Hunter/Gather: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domesticating animals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cultivating crops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sedentary communities—more permanent (less nomadic):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Different type of social life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Early “architecture”</a:t>
            </a:r>
          </a:p>
          <a:p>
            <a:pPr eaLnBrk="1" hangingPunct="1"/>
            <a:endParaRPr lang="en-US" altLang="en-US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380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676" y="-540913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6286" y="6311751"/>
            <a:ext cx="8324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Stonehenge</a:t>
            </a:r>
            <a:r>
              <a:rPr lang="en-US" sz="2400" dirty="0"/>
              <a:t>,  Salisbury Plain, Wiltshire England, c. 2750-1500 BCE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317087"/>
            <a:ext cx="1523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NEOLITHIC</a:t>
            </a:r>
          </a:p>
        </p:txBody>
      </p:sp>
    </p:spTree>
    <p:extLst>
      <p:ext uri="{BB962C8B-B14F-4D97-AF65-F5344CB8AC3E}">
        <p14:creationId xmlns:p14="http://schemas.microsoft.com/office/powerpoint/2010/main" val="12982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D8DE7B-8BD1-3541-883E-255A85C61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08" y="0"/>
            <a:ext cx="11439803" cy="681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793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" b="11826"/>
          <a:stretch/>
        </p:blipFill>
        <p:spPr>
          <a:xfrm>
            <a:off x="0" y="0"/>
            <a:ext cx="12183759" cy="664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63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109" y="3629"/>
            <a:ext cx="5140779" cy="685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68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A70B31D3-BC3E-1B4B-9FA1-05685D14ACB1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-2" y="5279923"/>
            <a:ext cx="6096001" cy="157807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en-US" b="1" dirty="0"/>
          </a:p>
          <a:p>
            <a:pPr algn="l"/>
            <a:r>
              <a:rPr lang="en-US" altLang="en-US" b="1" dirty="0"/>
              <a:t>PALEOLITHIC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3203206-B465-C448-A6D7-51EA9DA4D6F1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095999" y="5279923"/>
            <a:ext cx="6096001" cy="157807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dirty="0"/>
          </a:p>
          <a:p>
            <a:pPr algn="l"/>
            <a:r>
              <a:rPr lang="en-US" altLang="en-US" b="1" dirty="0"/>
              <a:t>NEOLITHIC</a:t>
            </a:r>
            <a:endParaRPr lang="en-US" altLang="en-US" dirty="0"/>
          </a:p>
        </p:txBody>
      </p:sp>
      <p:pic>
        <p:nvPicPr>
          <p:cNvPr id="9" name="Picture 4" descr="&#10;P-001_004.jpg                                                  0002EBCDTamsters                       B8A41AE2:">
            <a:extLst>
              <a:ext uri="{FF2B5EF4-FFF2-40B4-BE49-F238E27FC236}">
                <a16:creationId xmlns:a16="http://schemas.microsoft.com/office/drawing/2014/main" id="{F804912E-5646-BC4A-A305-DC6858077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99" y="526814"/>
            <a:ext cx="2943451" cy="4257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Placeholder 3" descr="For more information about this image, search for 28 in MindTap or go to page 28 of your book.">
            <a:extLst>
              <a:ext uri="{FF2B5EF4-FFF2-40B4-BE49-F238E27FC236}">
                <a16:creationId xmlns:a16="http://schemas.microsoft.com/office/drawing/2014/main" id="{700DBF3B-ED0D-1B49-88AE-1AA4A66E2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0053" b="-1550"/>
          <a:stretch/>
        </p:blipFill>
        <p:spPr>
          <a:xfrm>
            <a:off x="6843596" y="711199"/>
            <a:ext cx="4434003" cy="407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18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3986">
        <p:random/>
      </p:transition>
    </mc:Choice>
    <mc:Fallback xmlns="">
      <p:transition spd="slow" advTm="113986">
        <p:random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194</Words>
  <Application>Microsoft Office PowerPoint</Application>
  <PresentationFormat>Widescreen</PresentationFormat>
  <Paragraphs>26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ＭＳ Ｐゴシック</vt:lpstr>
      <vt:lpstr>Aptos</vt:lpstr>
      <vt:lpstr>Arial</vt:lpstr>
      <vt:lpstr>Calibri</vt:lpstr>
      <vt:lpstr>Calibri Light</vt:lpstr>
      <vt:lpstr>Times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Neolithic Period  (New Stone Age)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Baer</dc:creator>
  <cp:lastModifiedBy>Amy Baer</cp:lastModifiedBy>
  <cp:revision>1</cp:revision>
  <dcterms:created xsi:type="dcterms:W3CDTF">2024-09-05T19:18:11Z</dcterms:created>
  <dcterms:modified xsi:type="dcterms:W3CDTF">2024-09-05T19:23:11Z</dcterms:modified>
</cp:coreProperties>
</file>