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7" r:id="rId3"/>
    <p:sldId id="259" r:id="rId4"/>
    <p:sldId id="260" r:id="rId5"/>
    <p:sldId id="261" r:id="rId6"/>
    <p:sldId id="273" r:id="rId7"/>
    <p:sldId id="262" r:id="rId8"/>
    <p:sldId id="274" r:id="rId9"/>
    <p:sldId id="275" r:id="rId10"/>
    <p:sldId id="263" r:id="rId11"/>
    <p:sldId id="276" r:id="rId12"/>
    <p:sldId id="264" r:id="rId13"/>
    <p:sldId id="265" r:id="rId14"/>
    <p:sldId id="290" r:id="rId15"/>
    <p:sldId id="289" r:id="rId16"/>
    <p:sldId id="266" r:id="rId17"/>
    <p:sldId id="267" r:id="rId18"/>
    <p:sldId id="268" r:id="rId19"/>
    <p:sldId id="269" r:id="rId20"/>
    <p:sldId id="288" r:id="rId21"/>
    <p:sldId id="270" r:id="rId22"/>
    <p:sldId id="278" r:id="rId23"/>
    <p:sldId id="271" r:id="rId24"/>
    <p:sldId id="279" r:id="rId25"/>
    <p:sldId id="272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BE62-AA4F-4A63-927B-119DD45C196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582D-BEC1-4137-A5E2-88D8DEA3B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87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BE62-AA4F-4A63-927B-119DD45C196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582D-BEC1-4137-A5E2-88D8DEA3B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7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BE62-AA4F-4A63-927B-119DD45C196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582D-BEC1-4137-A5E2-88D8DEA3B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2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BE62-AA4F-4A63-927B-119DD45C196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582D-BEC1-4137-A5E2-88D8DEA3B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1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BE62-AA4F-4A63-927B-119DD45C196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582D-BEC1-4137-A5E2-88D8DEA3B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BE62-AA4F-4A63-927B-119DD45C196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582D-BEC1-4137-A5E2-88D8DEA3B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54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BE62-AA4F-4A63-927B-119DD45C196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582D-BEC1-4137-A5E2-88D8DEA3B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7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BE62-AA4F-4A63-927B-119DD45C196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582D-BEC1-4137-A5E2-88D8DEA3B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8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BE62-AA4F-4A63-927B-119DD45C196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582D-BEC1-4137-A5E2-88D8DEA3B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98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BE62-AA4F-4A63-927B-119DD45C196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582D-BEC1-4137-A5E2-88D8DEA3B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68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BE62-AA4F-4A63-927B-119DD45C196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0582D-BEC1-4137-A5E2-88D8DEA3B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02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CBE62-AA4F-4A63-927B-119DD45C196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0582D-BEC1-4137-A5E2-88D8DEA3B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093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Etruscan Art and Pompeii</a:t>
            </a:r>
          </a:p>
        </p:txBody>
      </p:sp>
    </p:spTree>
    <p:extLst>
      <p:ext uri="{BB962C8B-B14F-4D97-AF65-F5344CB8AC3E}">
        <p14:creationId xmlns:p14="http://schemas.microsoft.com/office/powerpoint/2010/main" val="33942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3961">
        <p:random/>
      </p:transition>
    </mc:Choice>
    <mc:Fallback xmlns="">
      <p:transition spd="slow" advTm="203961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m0-601.jpg">
            <a:extLst>
              <a:ext uri="{FF2B5EF4-FFF2-40B4-BE49-F238E27FC236}">
                <a16:creationId xmlns:a16="http://schemas.microsoft.com/office/drawing/2014/main" id="{47B30E62-C0A6-9C4A-83F6-9E1344537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649" y="636026"/>
            <a:ext cx="4879979" cy="622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80369" y="0"/>
            <a:ext cx="48312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dirty="0">
                <a:ea typeface="ＭＳ Ｐゴシック" panose="020B0600070205080204" pitchFamily="34" charset="-128"/>
              </a:rPr>
              <a:t>Italy in Etruscan Times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3682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9154" y="6360968"/>
            <a:ext cx="11573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 </a:t>
            </a:r>
            <a:r>
              <a:rPr lang="en-US" sz="2000" i="1" dirty="0"/>
              <a:t>Apollo (</a:t>
            </a:r>
            <a:r>
              <a:rPr lang="en-US" sz="2000" i="1" dirty="0" err="1"/>
              <a:t>Aplu</a:t>
            </a:r>
            <a:r>
              <a:rPr lang="en-US" sz="2000" i="1" dirty="0"/>
              <a:t>) of Veii,  </a:t>
            </a:r>
            <a:r>
              <a:rPr lang="en-US" sz="2000" dirty="0"/>
              <a:t>Temple of Minerva, </a:t>
            </a:r>
            <a:r>
              <a:rPr lang="en-US" sz="2000" dirty="0" err="1"/>
              <a:t>Portonaccio</a:t>
            </a:r>
            <a:r>
              <a:rPr lang="en-US" sz="2000" dirty="0"/>
              <a:t>, Veii,  c. 510- 500 BCE. Painted terra cotta, height 5’10”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249" y="10968"/>
            <a:ext cx="3111500" cy="635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7" y="3430935"/>
            <a:ext cx="4375807" cy="281216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401705" y="346340"/>
            <a:ext cx="1620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Etruscan</a:t>
            </a:r>
          </a:p>
        </p:txBody>
      </p:sp>
    </p:spTree>
    <p:extLst>
      <p:ext uri="{BB962C8B-B14F-4D97-AF65-F5344CB8AC3E}">
        <p14:creationId xmlns:p14="http://schemas.microsoft.com/office/powerpoint/2010/main" val="262919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5908">
        <p:random/>
      </p:transition>
    </mc:Choice>
    <mc:Fallback xmlns="">
      <p:transition spd="slow" advTm="135908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3"/>
          <a:stretch/>
        </p:blipFill>
        <p:spPr>
          <a:xfrm>
            <a:off x="8438039" y="262446"/>
            <a:ext cx="2658516" cy="33028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161" y="3835108"/>
            <a:ext cx="1960272" cy="2753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410" y="262446"/>
            <a:ext cx="2372427" cy="49496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20855" y="5212080"/>
            <a:ext cx="1767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York </a:t>
            </a:r>
            <a:r>
              <a:rPr lang="en-US" dirty="0" err="1"/>
              <a:t>Kouros</a:t>
            </a:r>
            <a:endParaRPr lang="en-US" dirty="0"/>
          </a:p>
        </p:txBody>
      </p:sp>
      <p:pic>
        <p:nvPicPr>
          <p:cNvPr id="10" name="Picture 9" descr="fig_06-04.jpg">
            <a:extLst>
              <a:ext uri="{FF2B5EF4-FFF2-40B4-BE49-F238E27FC236}">
                <a16:creationId xmlns:a16="http://schemas.microsoft.com/office/drawing/2014/main" id="{35BBBF51-8E57-E545-A37A-E6F43806D3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342" y="0"/>
            <a:ext cx="3055178" cy="685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811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97886">
        <p:random/>
      </p:transition>
    </mc:Choice>
    <mc:Fallback xmlns="">
      <p:transition spd="slow" advTm="297886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549" y="0"/>
            <a:ext cx="9284246" cy="63205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77011" y="6310135"/>
            <a:ext cx="90796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2000" i="1" dirty="0"/>
              <a:t>Dancers and Diners, </a:t>
            </a:r>
            <a:r>
              <a:rPr lang="en-US" sz="2000" dirty="0"/>
              <a:t>Tomb of the Triclinium, </a:t>
            </a:r>
            <a:r>
              <a:rPr lang="en-US" sz="2000" dirty="0" err="1"/>
              <a:t>Tarquinia</a:t>
            </a:r>
            <a:r>
              <a:rPr lang="en-US" sz="2000" dirty="0"/>
              <a:t>, Italy, c. 480-470 BCE</a:t>
            </a:r>
          </a:p>
        </p:txBody>
      </p:sp>
    </p:spTree>
    <p:extLst>
      <p:ext uri="{BB962C8B-B14F-4D97-AF65-F5344CB8AC3E}">
        <p14:creationId xmlns:p14="http://schemas.microsoft.com/office/powerpoint/2010/main" val="424057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62565">
        <p:random/>
      </p:transition>
    </mc:Choice>
    <mc:Fallback xmlns="">
      <p:transition spd="slow" advTm="162565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 more information about this image, search for 164 in MindTap or go to page 164 of your book.">
            <a:extLst>
              <a:ext uri="{FF2B5EF4-FFF2-40B4-BE49-F238E27FC236}">
                <a16:creationId xmlns:a16="http://schemas.microsoft.com/office/drawing/2014/main" id="{1AA0B87F-9344-CA4E-9F69-F4BC54790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42925" y="0"/>
            <a:ext cx="9008723" cy="639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83600" y="6396335"/>
            <a:ext cx="9242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ea typeface="ＭＳ Ｐゴシック" panose="020B0600070205080204" pitchFamily="34" charset="-128"/>
              </a:rPr>
              <a:t>Interior of the </a:t>
            </a:r>
            <a:r>
              <a:rPr lang="en-US" altLang="en-US" sz="2400" i="1" dirty="0">
                <a:ea typeface="ＭＳ Ｐゴシック" panose="020B0600070205080204" pitchFamily="34" charset="-128"/>
              </a:rPr>
              <a:t>Tomb of the Leopards</a:t>
            </a:r>
            <a:r>
              <a:rPr lang="en-US" altLang="en-US" sz="2400" dirty="0">
                <a:ea typeface="ＭＳ Ｐゴシック" panose="020B0600070205080204" pitchFamily="34" charset="-128"/>
              </a:rPr>
              <a:t>, 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Tarquinia</a:t>
            </a:r>
            <a:r>
              <a:rPr lang="en-US" altLang="en-US" sz="2400" dirty="0">
                <a:ea typeface="ＭＳ Ｐゴシック" panose="020B0600070205080204" pitchFamily="34" charset="-128"/>
              </a:rPr>
              <a:t>, Italy, ca. 480–470 BCE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019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.H. Lawrence among the Etruscans | Apollo Magaz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09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12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co-0601.jpg">
            <a:extLst>
              <a:ext uri="{FF2B5EF4-FFF2-40B4-BE49-F238E27FC236}">
                <a16:creationId xmlns:a16="http://schemas.microsoft.com/office/drawing/2014/main" id="{A1384936-0B9C-3C45-B90E-C6D925B27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58" y="0"/>
            <a:ext cx="11441884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80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6-09.jpg">
            <a:extLst>
              <a:ext uri="{FF2B5EF4-FFF2-40B4-BE49-F238E27FC236}">
                <a16:creationId xmlns:a16="http://schemas.microsoft.com/office/drawing/2014/main" id="{76ED8161-0FD3-9B4F-856F-C1DED76B5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67" y="0"/>
            <a:ext cx="11072249" cy="6303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67393" y="6303109"/>
            <a:ext cx="102630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dirty="0">
                <a:ea typeface="ＭＳ Ｐゴシック" panose="020B0600070205080204" pitchFamily="34" charset="-128"/>
              </a:rPr>
              <a:t>Interior of the </a:t>
            </a:r>
            <a:r>
              <a:rPr lang="en-US" altLang="en-US" sz="2000" i="1" dirty="0">
                <a:ea typeface="ＭＳ Ｐゴシック" panose="020B0600070205080204" pitchFamily="34" charset="-128"/>
              </a:rPr>
              <a:t>Tomb of the Reliefs</a:t>
            </a:r>
            <a:r>
              <a:rPr lang="en-US" altLang="en-US" sz="2000" dirty="0">
                <a:ea typeface="ＭＳ Ｐゴシック" panose="020B0600070205080204" pitchFamily="34" charset="-128"/>
              </a:rPr>
              <a:t>,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Banditaccia</a:t>
            </a:r>
            <a:r>
              <a:rPr lang="en-US" altLang="en-US" sz="2000" dirty="0">
                <a:ea typeface="ＭＳ Ｐゴシック" panose="020B0600070205080204" pitchFamily="34" charset="-128"/>
              </a:rPr>
              <a:t> Necropolis,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Cerveteri</a:t>
            </a:r>
            <a:r>
              <a:rPr lang="en-US" altLang="en-US" sz="2000" dirty="0">
                <a:ea typeface="ＭＳ Ｐゴシック" panose="020B0600070205080204" pitchFamily="34" charset="-128"/>
              </a:rPr>
              <a:t>, Italy, 3</a:t>
            </a:r>
            <a:r>
              <a:rPr lang="en-US" altLang="en-US" sz="2000" baseline="30000" dirty="0">
                <a:ea typeface="ＭＳ Ｐゴシック" panose="020B0600070205080204" pitchFamily="34" charset="-128"/>
              </a:rPr>
              <a:t>rd</a:t>
            </a:r>
            <a:r>
              <a:rPr lang="en-US" altLang="en-US" sz="2000" dirty="0">
                <a:ea typeface="ＭＳ Ｐゴシック" panose="020B0600070205080204" pitchFamily="34" charset="-128"/>
              </a:rPr>
              <a:t> century BCE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04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039" y="0"/>
            <a:ext cx="8502370" cy="63806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2260" y="6380677"/>
            <a:ext cx="8249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000" dirty="0"/>
              <a:t>Reclining couple on a </a:t>
            </a:r>
            <a:r>
              <a:rPr lang="en-US" sz="2000" i="1" dirty="0"/>
              <a:t>Sarcophagus from </a:t>
            </a:r>
            <a:r>
              <a:rPr lang="en-US" sz="2000" i="1" dirty="0" err="1"/>
              <a:t>Cerveteri</a:t>
            </a:r>
            <a:r>
              <a:rPr lang="en-US" sz="2000" dirty="0"/>
              <a:t>, c. 520 BCE. Terra cotta</a:t>
            </a:r>
          </a:p>
        </p:txBody>
      </p:sp>
      <p:sp>
        <p:nvSpPr>
          <p:cNvPr id="5" name="Rectangle 4"/>
          <p:cNvSpPr/>
          <p:nvPr/>
        </p:nvSpPr>
        <p:spPr>
          <a:xfrm>
            <a:off x="166266" y="842728"/>
            <a:ext cx="1620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Etruscan</a:t>
            </a:r>
          </a:p>
        </p:txBody>
      </p:sp>
    </p:spTree>
    <p:extLst>
      <p:ext uri="{BB962C8B-B14F-4D97-AF65-F5344CB8AC3E}">
        <p14:creationId xmlns:p14="http://schemas.microsoft.com/office/powerpoint/2010/main" val="67315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25316">
        <p:random/>
      </p:transition>
    </mc:Choice>
    <mc:Fallback xmlns="">
      <p:transition spd="slow" advTm="225316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6-06.jpg">
            <a:extLst>
              <a:ext uri="{FF2B5EF4-FFF2-40B4-BE49-F238E27FC236}">
                <a16:creationId xmlns:a16="http://schemas.microsoft.com/office/drawing/2014/main" id="{B0799AEC-02CE-4348-98D4-68D61A3B0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771" y="0"/>
            <a:ext cx="7694820" cy="6119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2260" y="6380677"/>
            <a:ext cx="8249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000" dirty="0"/>
              <a:t>Reclining couple on a </a:t>
            </a:r>
            <a:r>
              <a:rPr lang="en-US" sz="2000" i="1" dirty="0"/>
              <a:t>Sarcophagus from </a:t>
            </a:r>
            <a:r>
              <a:rPr lang="en-US" sz="2000" i="1" dirty="0" err="1"/>
              <a:t>Cerveteri</a:t>
            </a:r>
            <a:r>
              <a:rPr lang="en-US" sz="2000" dirty="0"/>
              <a:t>, c. 520 BCE, Terra cotta</a:t>
            </a:r>
          </a:p>
        </p:txBody>
      </p:sp>
    </p:spTree>
    <p:extLst>
      <p:ext uri="{BB962C8B-B14F-4D97-AF65-F5344CB8AC3E}">
        <p14:creationId xmlns:p14="http://schemas.microsoft.com/office/powerpoint/2010/main" val="177783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78" y="-7235"/>
            <a:ext cx="8541702" cy="64101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56887" y="6402960"/>
            <a:ext cx="534422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Head of a Man (Brutus) </a:t>
            </a:r>
            <a:r>
              <a:rPr lang="en-US" sz="2000" dirty="0"/>
              <a:t>c. 300 BCE. Bronze</a:t>
            </a:r>
          </a:p>
          <a:p>
            <a:r>
              <a:rPr lang="en-US" dirty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8706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49858">
        <p:random/>
      </p:transition>
    </mc:Choice>
    <mc:Fallback xmlns="">
      <p:transition spd="slow" advTm="249858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1258"/>
            <a:ext cx="5953205" cy="49920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81317" y="114300"/>
            <a:ext cx="7703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Pompeii, Mount Vesuvius (c. 79 CE)</a:t>
            </a:r>
          </a:p>
        </p:txBody>
      </p:sp>
      <p:pic>
        <p:nvPicPr>
          <p:cNvPr id="7" name="Picture 2" descr="A cast of a body lying in the dusty 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205" y="2715050"/>
            <a:ext cx="6238795" cy="41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67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3159">
        <p:random/>
      </p:transition>
    </mc:Choice>
    <mc:Fallback xmlns="">
      <p:transition spd="slow" advTm="233159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 cast of a body lying in the dusty 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205" y="0"/>
            <a:ext cx="6238795" cy="41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630"/>
            <a:ext cx="6453605" cy="48402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6056" y="2556346"/>
            <a:ext cx="6455944" cy="430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4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 series of ruined stone walls and terraces built into a hillsi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76" y="881008"/>
            <a:ext cx="7643977" cy="509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mpty streets in the ruins of the ancient city of Pompei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636" y="-43797070"/>
            <a:ext cx="14630400" cy="219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mpty streets in the ruins of the ancient city of Pompei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1" y="1"/>
            <a:ext cx="457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93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90" y="313509"/>
            <a:ext cx="10335445" cy="587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1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1328">
        <p:random/>
      </p:transition>
    </mc:Choice>
    <mc:Fallback xmlns="">
      <p:transition spd="slow" advTm="91328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527" y="950336"/>
            <a:ext cx="6605789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 “Marcus loves </a:t>
            </a:r>
            <a:r>
              <a:rPr lang="en-US" sz="2000" dirty="0" err="1"/>
              <a:t>Spendusa</a:t>
            </a:r>
            <a:r>
              <a:rPr lang="en-US" sz="2000" dirty="0"/>
              <a:t>” (18 times!)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“</a:t>
            </a:r>
            <a:r>
              <a:rPr lang="en-US" sz="2000" dirty="0" err="1"/>
              <a:t>Sarius</a:t>
            </a:r>
            <a:r>
              <a:rPr lang="en-US" sz="2000" dirty="0"/>
              <a:t> to Cornelius: Go hang yourself!”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“The weaver </a:t>
            </a:r>
            <a:r>
              <a:rPr lang="en-US" sz="2000" dirty="0" err="1"/>
              <a:t>Successus</a:t>
            </a:r>
            <a:r>
              <a:rPr lang="en-US" sz="2000" dirty="0"/>
              <a:t> loves the innkeeper's slave girl, Iris     	by name. She doesn't care for him, but he begs her 	to take pity on him. Written by his rival. So long.” </a:t>
            </a:r>
          </a:p>
          <a:p>
            <a:pPr marL="0" indent="0">
              <a:buNone/>
            </a:pPr>
            <a:r>
              <a:rPr lang="en-US" sz="2000" dirty="0"/>
              <a:t>  </a:t>
            </a:r>
          </a:p>
          <a:p>
            <a:pPr marL="0" indent="0">
              <a:buNone/>
            </a:pPr>
            <a:r>
              <a:rPr lang="en-US" sz="2000" dirty="0"/>
              <a:t>“Let him who chastises lovers try to fetter the winds and 	block the endless flow of water from a spring.”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“Health to you, Victoria, and wherever you are may you 	sneeze sweetly.”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 “Claudius' little girl-friend is working for his election as spy”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3316" y="950336"/>
            <a:ext cx="529321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"</a:t>
            </a:r>
            <a:r>
              <a:rPr lang="en-US" sz="2000" dirty="0" err="1"/>
              <a:t>Aufidius</a:t>
            </a:r>
            <a:r>
              <a:rPr lang="en-US" sz="2000" dirty="0"/>
              <a:t> was here."</a:t>
            </a:r>
          </a:p>
          <a:p>
            <a:endParaRPr lang="en-US" sz="2000" dirty="0"/>
          </a:p>
          <a:p>
            <a:r>
              <a:rPr lang="en-US" sz="2000" dirty="0"/>
              <a:t>“</a:t>
            </a:r>
            <a:r>
              <a:rPr lang="en-US" sz="2000" dirty="0" err="1"/>
              <a:t>Ampliatus</a:t>
            </a:r>
            <a:r>
              <a:rPr lang="en-US" sz="2000" dirty="0"/>
              <a:t> </a:t>
            </a:r>
            <a:r>
              <a:rPr lang="en-US" sz="2000" dirty="0" err="1"/>
              <a:t>Pedania</a:t>
            </a:r>
            <a:r>
              <a:rPr lang="en-US" sz="2000" dirty="0"/>
              <a:t> is a thief”</a:t>
            </a:r>
          </a:p>
          <a:p>
            <a:endParaRPr lang="en-US" sz="2000" dirty="0"/>
          </a:p>
          <a:p>
            <a:r>
              <a:rPr lang="en-US" sz="2000" dirty="0"/>
              <a:t>“</a:t>
            </a:r>
            <a:r>
              <a:rPr lang="en-US" sz="2000" dirty="0" err="1"/>
              <a:t>Stronnius</a:t>
            </a:r>
            <a:r>
              <a:rPr lang="en-US" sz="2000" dirty="0"/>
              <a:t> is a know-nothing”</a:t>
            </a:r>
          </a:p>
          <a:p>
            <a:endParaRPr lang="en-US" sz="2000" dirty="0"/>
          </a:p>
          <a:p>
            <a:r>
              <a:rPr lang="en-US" sz="2000" dirty="0"/>
              <a:t>“</a:t>
            </a:r>
            <a:r>
              <a:rPr lang="en-US" sz="2000" dirty="0" err="1"/>
              <a:t>Thyas</a:t>
            </a:r>
            <a:r>
              <a:rPr lang="en-US" sz="2000" dirty="0"/>
              <a:t>, don’t love </a:t>
            </a:r>
            <a:r>
              <a:rPr lang="en-US" sz="2000" dirty="0" err="1"/>
              <a:t>Fortunatus</a:t>
            </a:r>
            <a:r>
              <a:rPr lang="en-US" sz="2000" dirty="0"/>
              <a:t>”</a:t>
            </a:r>
          </a:p>
          <a:p>
            <a:r>
              <a:rPr lang="en-US" sz="2000" dirty="0"/>
              <a:t> </a:t>
            </a:r>
          </a:p>
          <a:p>
            <a:r>
              <a:rPr lang="en-US" sz="2000" dirty="0"/>
              <a:t>“I wonder, O wall, that you have not fallen in </a:t>
            </a:r>
          </a:p>
          <a:p>
            <a:r>
              <a:rPr lang="en-US" sz="2000" dirty="0"/>
              <a:t> 	ruins from supporting the stupidities of 	so many scribblers.”</a:t>
            </a:r>
          </a:p>
          <a:p>
            <a:endParaRPr lang="en-US" sz="2000" dirty="0"/>
          </a:p>
          <a:p>
            <a:r>
              <a:rPr lang="en-US" sz="2000" dirty="0"/>
              <a:t>On a bathroom wall: </a:t>
            </a:r>
          </a:p>
          <a:p>
            <a:r>
              <a:rPr lang="en-US" sz="2000" dirty="0"/>
              <a:t>“</a:t>
            </a:r>
            <a:r>
              <a:rPr lang="en-US" sz="2000" dirty="0" err="1"/>
              <a:t>Apollinaris</a:t>
            </a:r>
            <a:r>
              <a:rPr lang="en-US" sz="2000" dirty="0"/>
              <a:t>, physician of the Emperor Titus, </a:t>
            </a:r>
          </a:p>
          <a:p>
            <a:r>
              <a:rPr lang="en-US" sz="2000" dirty="0"/>
              <a:t>	had a good shit here!”</a:t>
            </a:r>
          </a:p>
          <a:p>
            <a:endParaRPr lang="en-US" sz="2000" dirty="0"/>
          </a:p>
          <a:p>
            <a:r>
              <a:rPr lang="en-US" sz="2000" dirty="0"/>
              <a:t>“Pyrrhus to his chum </a:t>
            </a:r>
            <a:r>
              <a:rPr lang="en-US" sz="2000" dirty="0" err="1"/>
              <a:t>Chias</a:t>
            </a:r>
            <a:r>
              <a:rPr lang="en-US" sz="2000" dirty="0"/>
              <a:t>: I’m sorry to hear you 	are dead, and so, goodbye!” </a:t>
            </a:r>
          </a:p>
          <a:p>
            <a:endParaRPr lang="en-US" sz="20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99195" y="-7478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Graffiti in Pompeii </a:t>
            </a:r>
          </a:p>
        </p:txBody>
      </p:sp>
    </p:spTree>
    <p:extLst>
      <p:ext uri="{BB962C8B-B14F-4D97-AF65-F5344CB8AC3E}">
        <p14:creationId xmlns:p14="http://schemas.microsoft.com/office/powerpoint/2010/main" val="67932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8558">
        <p:random/>
      </p:transition>
    </mc:Choice>
    <mc:Fallback xmlns="">
      <p:transition spd="slow" advTm="108558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38438" y="6287392"/>
            <a:ext cx="87061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000" i="1" dirty="0"/>
              <a:t>Peristyle Garden, House of the </a:t>
            </a:r>
            <a:r>
              <a:rPr lang="en-US" sz="2000" i="1" dirty="0" err="1"/>
              <a:t>Vetti</a:t>
            </a:r>
            <a:r>
              <a:rPr lang="en-US" sz="2000" i="1" dirty="0"/>
              <a:t>, </a:t>
            </a:r>
            <a:r>
              <a:rPr lang="en-US" sz="2000" dirty="0"/>
              <a:t>Pompeii, 2</a:t>
            </a:r>
            <a:r>
              <a:rPr lang="en-US" sz="2000" baseline="30000" dirty="0"/>
              <a:t>nd</a:t>
            </a:r>
            <a:r>
              <a:rPr lang="en-US" sz="2000" dirty="0"/>
              <a:t> Century BCE, Rebuilt 62-79 CE</a:t>
            </a:r>
          </a:p>
        </p:txBody>
      </p:sp>
      <p:pic>
        <p:nvPicPr>
          <p:cNvPr id="4" name="Picture 3" descr="fig_07-16a.jpg">
            <a:extLst>
              <a:ext uri="{FF2B5EF4-FFF2-40B4-BE49-F238E27FC236}">
                <a16:creationId xmlns:a16="http://schemas.microsoft.com/office/drawing/2014/main" id="{3984BF71-DDA0-7B42-855F-FBF57768B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381" y="0"/>
            <a:ext cx="8010956" cy="628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82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65231">
        <p:random/>
      </p:transition>
    </mc:Choice>
    <mc:Fallback xmlns="">
      <p:transition spd="slow" advTm="165231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ew through the atrium to the peristy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312" y="0"/>
            <a:ext cx="10287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60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16">
            <a:extLst>
              <a:ext uri="{FF2B5EF4-FFF2-40B4-BE49-F238E27FC236}">
                <a16:creationId xmlns:a16="http://schemas.microsoft.com/office/drawing/2014/main" id="{B3CEB661-8E2A-0145-8B0C-8DD1062A8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28" y="0"/>
            <a:ext cx="9116475" cy="630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10030" y="6309360"/>
            <a:ext cx="4623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Typical Roman Home 1</a:t>
            </a:r>
            <a:r>
              <a:rPr lang="en-US" sz="2000" baseline="30000" dirty="0"/>
              <a:t>st</a:t>
            </a:r>
            <a:r>
              <a:rPr lang="en-US" sz="2000" dirty="0"/>
              <a:t> &amp; 2</a:t>
            </a:r>
            <a:r>
              <a:rPr lang="en-US" sz="2000" baseline="30000" dirty="0"/>
              <a:t>nd</a:t>
            </a:r>
            <a:r>
              <a:rPr lang="en-US" sz="2000" dirty="0"/>
              <a:t> Century BCE</a:t>
            </a:r>
          </a:p>
        </p:txBody>
      </p:sp>
    </p:spTree>
    <p:extLst>
      <p:ext uri="{BB962C8B-B14F-4D97-AF65-F5344CB8AC3E}">
        <p14:creationId xmlns:p14="http://schemas.microsoft.com/office/powerpoint/2010/main" val="176826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895" y="0"/>
            <a:ext cx="531793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9817" y="5603965"/>
            <a:ext cx="2907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Atrium, House of the </a:t>
            </a:r>
            <a:r>
              <a:rPr lang="en-US" sz="2000" dirty="0" err="1"/>
              <a:t>Vetti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974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813">
        <p:random/>
      </p:transition>
    </mc:Choice>
    <mc:Fallback xmlns="">
      <p:transition spd="slow" advTm="65813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7-16.jpg">
            <a:extLst>
              <a:ext uri="{FF2B5EF4-FFF2-40B4-BE49-F238E27FC236}">
                <a16:creationId xmlns:a16="http://schemas.microsoft.com/office/drawing/2014/main" id="{7F44A533-1797-4F44-B569-1B2C4623C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675" y="0"/>
            <a:ext cx="5029811" cy="688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817" y="5603965"/>
            <a:ext cx="2907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Atrium, House of the </a:t>
            </a:r>
            <a:r>
              <a:rPr lang="en-US" sz="2000" dirty="0" err="1"/>
              <a:t>Vetti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6163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12470" y="6379605"/>
            <a:ext cx="6369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Wall Painting in the </a:t>
            </a:r>
            <a:r>
              <a:rPr lang="en-US" sz="2000" i="1" dirty="0"/>
              <a:t>Ixion Room</a:t>
            </a:r>
            <a:r>
              <a:rPr lang="en-US" sz="2000" dirty="0"/>
              <a:t>, </a:t>
            </a:r>
            <a:r>
              <a:rPr lang="en-US" sz="2000" i="1" dirty="0"/>
              <a:t>House of the </a:t>
            </a:r>
            <a:r>
              <a:rPr lang="en-US" sz="2000" i="1" dirty="0" err="1"/>
              <a:t>Vetti</a:t>
            </a:r>
            <a:r>
              <a:rPr lang="en-US" sz="2000" i="1" dirty="0"/>
              <a:t>, </a:t>
            </a:r>
            <a:r>
              <a:rPr lang="en-US" sz="2000" dirty="0"/>
              <a:t>Pompeii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252" y="2631073"/>
            <a:ext cx="3180931" cy="3748532"/>
          </a:xfrm>
          <a:prstGeom prst="rect">
            <a:avLst/>
          </a:prstGeom>
        </p:spPr>
      </p:pic>
      <p:pic>
        <p:nvPicPr>
          <p:cNvPr id="5" name="Picture 4" descr="fig_07-22.jpg">
            <a:extLst>
              <a:ext uri="{FF2B5EF4-FFF2-40B4-BE49-F238E27FC236}">
                <a16:creationId xmlns:a16="http://schemas.microsoft.com/office/drawing/2014/main" id="{9FC9003F-D9C1-8742-9E92-AEB893840F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340" y="-16771"/>
            <a:ext cx="5117414" cy="639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6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207">
        <p:random/>
      </p:transition>
    </mc:Choice>
    <mc:Fallback xmlns="">
      <p:transition spd="slow" advTm="90207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7-19b.jpg">
            <a:extLst>
              <a:ext uri="{FF2B5EF4-FFF2-40B4-BE49-F238E27FC236}">
                <a16:creationId xmlns:a16="http://schemas.microsoft.com/office/drawing/2014/main" id="{41B56653-1773-3D44-96A0-2C5F96522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813" y="0"/>
            <a:ext cx="54631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For more information about this image, search for 196 in MindTap or go to page 196 of your book.">
            <a:extLst>
              <a:ext uri="{FF2B5EF4-FFF2-40B4-BE49-F238E27FC236}">
                <a16:creationId xmlns:a16="http://schemas.microsoft.com/office/drawing/2014/main" id="{87185A7A-BADD-2D40-84D2-23A62AA4EB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43"/>
          <a:stretch/>
        </p:blipFill>
        <p:spPr bwMode="auto">
          <a:xfrm>
            <a:off x="0" y="1642269"/>
            <a:ext cx="6714309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95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81" y="11397"/>
            <a:ext cx="5408022" cy="63811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8331" y="6375548"/>
            <a:ext cx="6544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000" i="1" dirty="0"/>
              <a:t>Portrait of a Married Couple</a:t>
            </a:r>
            <a:r>
              <a:rPr lang="en-US" sz="2000" dirty="0"/>
              <a:t>, Pompeii, Mid 1</a:t>
            </a:r>
            <a:r>
              <a:rPr lang="en-US" sz="2000" baseline="30000" dirty="0"/>
              <a:t>st</a:t>
            </a:r>
            <a:r>
              <a:rPr lang="en-US" sz="2000" dirty="0"/>
              <a:t> Century 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96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18320">
        <p:random/>
      </p:transition>
    </mc:Choice>
    <mc:Fallback xmlns="">
      <p:transition spd="slow" advTm="21832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7-24.jpg">
            <a:extLst>
              <a:ext uri="{FF2B5EF4-FFF2-40B4-BE49-F238E27FC236}">
                <a16:creationId xmlns:a16="http://schemas.microsoft.com/office/drawing/2014/main" id="{AD5D6BEC-3715-1B47-A96E-AE7F033AE5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544" y="0"/>
            <a:ext cx="5761038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39291" y="6364151"/>
            <a:ext cx="6139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000" i="1" dirty="0"/>
              <a:t>Portrait of a Married Couple</a:t>
            </a:r>
            <a:r>
              <a:rPr lang="en-US" sz="2000" dirty="0"/>
              <a:t>, Pompeii, Mid 1</a:t>
            </a:r>
            <a:r>
              <a:rPr lang="en-US" sz="2000" baseline="30000" dirty="0"/>
              <a:t>st</a:t>
            </a:r>
            <a:r>
              <a:rPr lang="en-US" sz="2000" dirty="0"/>
              <a:t> Century 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3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438</Words>
  <Application>Microsoft Office PowerPoint</Application>
  <PresentationFormat>Widescreen</PresentationFormat>
  <Paragraphs>49</Paragraphs>
  <Slides>26</Slides>
  <Notes>0</Notes>
  <HiddenSlides>5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ＭＳ Ｐゴシック</vt:lpstr>
      <vt:lpstr>Arial</vt:lpstr>
      <vt:lpstr>Calibri</vt:lpstr>
      <vt:lpstr>Calibri Light</vt:lpstr>
      <vt:lpstr>1_Office Theme</vt:lpstr>
      <vt:lpstr>Etruscan Art and Pompeii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Graffiti in Pompeii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Etruscan Art and Pompeii</dc:title>
  <dc:creator>Amy Baer</dc:creator>
  <cp:lastModifiedBy>Amy Baer</cp:lastModifiedBy>
  <cp:revision>15</cp:revision>
  <dcterms:created xsi:type="dcterms:W3CDTF">2024-10-02T19:49:14Z</dcterms:created>
  <dcterms:modified xsi:type="dcterms:W3CDTF">2024-10-03T19:45:50Z</dcterms:modified>
</cp:coreProperties>
</file>