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5" r:id="rId5"/>
    <p:sldId id="262" r:id="rId6"/>
    <p:sldId id="264" r:id="rId7"/>
    <p:sldId id="275" r:id="rId8"/>
    <p:sldId id="276" r:id="rId9"/>
    <p:sldId id="277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3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3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35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66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61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85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7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01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39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1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59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395-274C-4CC6-8300-2FABD87B2C37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67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44395-274C-4CC6-8300-2FABD87B2C37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49908-AE28-4259-BD54-3DAEE3774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1439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534535"/>
            <a:ext cx="10088880" cy="2387600"/>
          </a:xfrm>
        </p:spPr>
        <p:txBody>
          <a:bodyPr/>
          <a:lstStyle/>
          <a:p>
            <a:r>
              <a:rPr lang="en-US" dirty="0" smtClean="0"/>
              <a:t>Asian and Southeast Asian Art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17193"/>
            <a:ext cx="9144000" cy="16557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Hinduism, Buddhism, Confucianism</a:t>
            </a:r>
            <a:r>
              <a:rPr lang="en-US" sz="3600" smtClean="0"/>
              <a:t>, Taoism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3452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Hinduism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489" y="0"/>
            <a:ext cx="9341317" cy="62305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36326" y="6317559"/>
            <a:ext cx="8995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Vishnu Temple</a:t>
            </a:r>
            <a:r>
              <a:rPr lang="en-US" sz="2400" dirty="0" smtClean="0"/>
              <a:t>, </a:t>
            </a:r>
            <a:r>
              <a:rPr lang="en-US" sz="2400" dirty="0" err="1" smtClean="0"/>
              <a:t>Deogarh</a:t>
            </a:r>
            <a:r>
              <a:rPr lang="en-US" sz="2400" dirty="0" smtClean="0"/>
              <a:t>, Uttar Pradesh, India, Gupta Dynasty, c. 530 CE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59927" y="618186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Hindu</a:t>
            </a:r>
            <a:endParaRPr lang="en-US" sz="3600" dirty="0"/>
          </a:p>
        </p:txBody>
      </p:sp>
      <p:pic>
        <p:nvPicPr>
          <p:cNvPr id="7" name="Picture 6" descr="For more information about this image, search for 457 in MindTap or go to page 457 of your book."/>
          <p:cNvPicPr>
            <a:picLocks noGrp="1"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418251" y="0"/>
            <a:ext cx="5431792" cy="6230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11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r more information about this image, search for 457 in MindTap or go to page 457 of your book."/>
          <p:cNvPicPr>
            <a:picLocks noGrp="1"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56225" y="0"/>
            <a:ext cx="5783788" cy="637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301323"/>
            <a:ext cx="12296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Vishnu on the </a:t>
            </a:r>
            <a:r>
              <a:rPr lang="en-US" sz="2400" i="1" dirty="0"/>
              <a:t>C</a:t>
            </a:r>
            <a:r>
              <a:rPr lang="en-US" sz="2400" i="1" dirty="0" smtClean="0"/>
              <a:t>osmic Waters (Asleep on the Serpent Atlanta)</a:t>
            </a:r>
            <a:r>
              <a:rPr lang="en-US" sz="2400" dirty="0" smtClean="0"/>
              <a:t>, Relief panel </a:t>
            </a:r>
            <a:r>
              <a:rPr lang="en-US" sz="2400" i="1" dirty="0" smtClean="0"/>
              <a:t>Vishnu Temple,  </a:t>
            </a:r>
            <a:r>
              <a:rPr lang="en-US" sz="2400" dirty="0" smtClean="0"/>
              <a:t>530 CE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0292"/>
            <a:ext cx="3451202" cy="377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7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3.amazonaws.com/classconnection/447/flashcards/5932447/jpg/female_with_fly_whisk-141cee5fd5a7556cf86-1491AAD2E4C33551AA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389" y="0"/>
            <a:ext cx="37764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9624" y="5611325"/>
            <a:ext cx="3438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Yakshi Holding a Fly-Whisk</a:t>
            </a:r>
            <a:r>
              <a:rPr lang="en-US" sz="2000" dirty="0" smtClean="0"/>
              <a:t>,</a:t>
            </a:r>
          </a:p>
          <a:p>
            <a:r>
              <a:rPr lang="en-US" sz="2000" dirty="0" err="1" smtClean="0"/>
              <a:t>Didarganj</a:t>
            </a:r>
            <a:r>
              <a:rPr lang="en-US" sz="2000" dirty="0" smtClean="0"/>
              <a:t>, Patna, India 250 BCE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1406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classconnection.s3.amazonaws.com/892/flashcards/1869892/jpg/eternal_shiva13475091500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40" y="0"/>
            <a:ext cx="48985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239030" y="309891"/>
            <a:ext cx="38189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Shiva as </a:t>
            </a:r>
            <a:r>
              <a:rPr lang="en-US" sz="2000" i="1" dirty="0" err="1" smtClean="0"/>
              <a:t>Mahadeva</a:t>
            </a:r>
            <a:r>
              <a:rPr lang="en-US" sz="2000" i="1" dirty="0" smtClean="0"/>
              <a:t> (Eternal Shiva)</a:t>
            </a:r>
            <a:r>
              <a:rPr lang="en-US" sz="2000" dirty="0" smtClean="0"/>
              <a:t>,</a:t>
            </a:r>
          </a:p>
          <a:p>
            <a:r>
              <a:rPr lang="en-US" sz="2000" dirty="0" smtClean="0"/>
              <a:t>Cave Temples of Shiva, </a:t>
            </a:r>
            <a:r>
              <a:rPr lang="en-US" sz="2000" dirty="0" err="1" smtClean="0"/>
              <a:t>Elephanta</a:t>
            </a:r>
            <a:r>
              <a:rPr lang="en-US" sz="2000" dirty="0" smtClean="0"/>
              <a:t>,</a:t>
            </a:r>
          </a:p>
          <a:p>
            <a:r>
              <a:rPr lang="en-US" sz="2000" dirty="0" smtClean="0"/>
              <a:t>6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Century, 17’10”</a:t>
            </a:r>
            <a:endParaRPr lang="en-US" sz="2000" dirty="0"/>
          </a:p>
        </p:txBody>
      </p:sp>
      <p:pic>
        <p:nvPicPr>
          <p:cNvPr id="4" name="Picture 3" descr="For more information about this image, search for 457 in MindTap or go to page 457 of your book."/>
          <p:cNvPicPr>
            <a:picLocks noGrp="1"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1947" r="695"/>
          <a:stretch/>
        </p:blipFill>
        <p:spPr bwMode="auto">
          <a:xfrm>
            <a:off x="6342834" y="1593670"/>
            <a:ext cx="5204732" cy="5264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3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860" y="0"/>
            <a:ext cx="5521253" cy="62491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58571" y="6265550"/>
            <a:ext cx="7934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Shiva Nataraja, </a:t>
            </a:r>
            <a:r>
              <a:rPr lang="en-US" sz="2400" dirty="0" err="1" smtClean="0"/>
              <a:t>Chola</a:t>
            </a:r>
            <a:r>
              <a:rPr lang="en-US" sz="2400" dirty="0" smtClean="0"/>
              <a:t> Dynasty, 12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century CE, New Delhi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4098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r more information about this image, search for 460 in MindTap or go to page 460 of your book."/>
          <p:cNvPicPr>
            <a:picLocks noGrp="1"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8517" y="0"/>
            <a:ext cx="11479494" cy="644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32118" y="6442501"/>
            <a:ext cx="73522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 smtClean="0"/>
              <a:t>Kandariya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Mahadeva</a:t>
            </a:r>
            <a:r>
              <a:rPr lang="en-US" sz="2400" i="1" dirty="0" smtClean="0"/>
              <a:t> Temple</a:t>
            </a:r>
            <a:r>
              <a:rPr lang="en-US" sz="2400" dirty="0" smtClean="0"/>
              <a:t>, </a:t>
            </a:r>
            <a:r>
              <a:rPr lang="en-US" sz="2400" dirty="0" err="1" smtClean="0"/>
              <a:t>Khajuraho</a:t>
            </a:r>
            <a:r>
              <a:rPr lang="en-US" sz="2400" dirty="0" smtClean="0"/>
              <a:t>, India, c. 1000 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0820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3184" y="2315015"/>
            <a:ext cx="3203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Erotic Couples,</a:t>
            </a:r>
          </a:p>
          <a:p>
            <a:r>
              <a:rPr lang="en-US" dirty="0" smtClean="0"/>
              <a:t>on Wall of </a:t>
            </a:r>
            <a:r>
              <a:rPr lang="en-US" dirty="0" err="1" smtClean="0"/>
              <a:t>Kandariya</a:t>
            </a:r>
            <a:r>
              <a:rPr lang="en-US" dirty="0" smtClean="0"/>
              <a:t> </a:t>
            </a:r>
            <a:r>
              <a:rPr lang="en-US" dirty="0" err="1" smtClean="0"/>
              <a:t>Mahadeva</a:t>
            </a:r>
            <a:r>
              <a:rPr lang="en-US" dirty="0" smtClean="0"/>
              <a:t> </a:t>
            </a:r>
          </a:p>
          <a:p>
            <a:r>
              <a:rPr lang="en-US" dirty="0" smtClean="0"/>
              <a:t>Temple, </a:t>
            </a:r>
            <a:r>
              <a:rPr lang="en-US" dirty="0" err="1" smtClean="0"/>
              <a:t>Khajurado</a:t>
            </a:r>
            <a:r>
              <a:rPr lang="en-US" dirty="0" smtClean="0"/>
              <a:t>, India</a:t>
            </a:r>
            <a:endParaRPr lang="en-US" dirty="0"/>
          </a:p>
        </p:txBody>
      </p:sp>
      <p:pic>
        <p:nvPicPr>
          <p:cNvPr id="14338" name="Picture 2" descr="https://classconnection.s3.amazonaws.com/354/flashcards/1982354/png/erotic_couples135578925009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796" y="-57309"/>
            <a:ext cx="5548810" cy="691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34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82971"/>
            <a:ext cx="9144000" cy="2387600"/>
          </a:xfrm>
        </p:spPr>
        <p:txBody>
          <a:bodyPr/>
          <a:lstStyle/>
          <a:p>
            <a:r>
              <a:rPr lang="en-US" dirty="0" smtClean="0"/>
              <a:t>Buddhism and Art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112641"/>
            <a:ext cx="9144000" cy="2734368"/>
          </a:xfrm>
        </p:spPr>
        <p:txBody>
          <a:bodyPr>
            <a:norm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3397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7325"/>
            <a:ext cx="10515600" cy="1325563"/>
          </a:xfrm>
        </p:spPr>
        <p:txBody>
          <a:bodyPr/>
          <a:lstStyle/>
          <a:p>
            <a:pPr algn="ctr"/>
            <a:r>
              <a:rPr lang="en-US" b="1" u="sng" dirty="0" smtClean="0">
                <a:solidFill>
                  <a:schemeClr val="accent2"/>
                </a:solidFill>
              </a:rPr>
              <a:t>The Four Noble Truths</a:t>
            </a:r>
            <a:endParaRPr lang="en-US" b="1" u="sng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7770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1. Life is suffering (Suffering exists, both physical and psychological)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2. Suffering has a cause~~Ignorance (attachment to desires)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3. Ignorance can be overcome                                                               (Suffering ceases when attachment to desires ceases~~Nirvana is attained)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4. </a:t>
            </a:r>
            <a:r>
              <a:rPr lang="en-US" dirty="0"/>
              <a:t>T</a:t>
            </a:r>
            <a:r>
              <a:rPr lang="en-US" dirty="0" smtClean="0"/>
              <a:t>he way to overcome ignorance, or freedom from suffering, is by following the </a:t>
            </a:r>
            <a:r>
              <a:rPr lang="en-US" i="1" dirty="0" smtClean="0"/>
              <a:t>Eight Fold Path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03410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/>
              <a:t>Eight Fold Path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7755" y="1690688"/>
            <a:ext cx="10515600" cy="4351338"/>
          </a:xfrm>
        </p:spPr>
        <p:txBody>
          <a:bodyPr/>
          <a:lstStyle/>
          <a:p>
            <a:r>
              <a:rPr lang="en-US" dirty="0"/>
              <a:t>Right View</a:t>
            </a:r>
          </a:p>
          <a:p>
            <a:r>
              <a:rPr lang="en-US" dirty="0"/>
              <a:t>Right Intention</a:t>
            </a:r>
          </a:p>
          <a:p>
            <a:r>
              <a:rPr lang="en-US" dirty="0"/>
              <a:t>Right Speech</a:t>
            </a:r>
          </a:p>
          <a:p>
            <a:r>
              <a:rPr lang="en-US" dirty="0"/>
              <a:t>Right Action</a:t>
            </a:r>
          </a:p>
          <a:p>
            <a:r>
              <a:rPr lang="en-US" dirty="0"/>
              <a:t>Right Livelihood</a:t>
            </a:r>
          </a:p>
          <a:p>
            <a:r>
              <a:rPr lang="en-US" dirty="0"/>
              <a:t>Right Effort</a:t>
            </a:r>
          </a:p>
          <a:p>
            <a:r>
              <a:rPr lang="en-US" dirty="0"/>
              <a:t>Right Mindfulness</a:t>
            </a:r>
          </a:p>
          <a:p>
            <a:r>
              <a:rPr lang="en-US" dirty="0"/>
              <a:t>Right Concentration</a:t>
            </a:r>
          </a:p>
        </p:txBody>
      </p:sp>
    </p:spTree>
    <p:extLst>
      <p:ext uri="{BB962C8B-B14F-4D97-AF65-F5344CB8AC3E}">
        <p14:creationId xmlns:p14="http://schemas.microsoft.com/office/powerpoint/2010/main" val="1765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r more information about this image, search for 453 in MindTap or go to page 453 of your book."/>
          <p:cNvPicPr>
            <a:picLocks noGrp="1"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708174" y="-16790"/>
            <a:ext cx="4795747" cy="6874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8769531" y="4790943"/>
            <a:ext cx="3422469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/>
              <a:t>Buddha on Lion </a:t>
            </a:r>
            <a:r>
              <a:rPr lang="en-US" sz="2400" i="1" dirty="0" smtClean="0"/>
              <a:t>Throne with Attendants, </a:t>
            </a:r>
            <a:endParaRPr lang="en-US" sz="2400" dirty="0" smtClean="0"/>
          </a:p>
          <a:p>
            <a:r>
              <a:rPr lang="en-US" dirty="0" smtClean="0"/>
              <a:t>Mathura</a:t>
            </a:r>
            <a:r>
              <a:rPr lang="en-US" dirty="0"/>
              <a:t>, India, </a:t>
            </a:r>
            <a:endParaRPr lang="en-US" dirty="0" smtClean="0"/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century </a:t>
            </a:r>
            <a:r>
              <a:rPr lang="en-US" cap="small" dirty="0" err="1" smtClean="0"/>
              <a:t>ce</a:t>
            </a:r>
            <a:endParaRPr lang="en-US" dirty="0"/>
          </a:p>
          <a:p>
            <a:r>
              <a:rPr lang="en-US" dirty="0" smtClean="0"/>
              <a:t>Red </a:t>
            </a:r>
            <a:r>
              <a:rPr lang="en-US" dirty="0"/>
              <a:t>sandstone, 2' 3 1/2" high.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14400" y="1528354"/>
            <a:ext cx="132600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Mudras</a:t>
            </a:r>
          </a:p>
          <a:p>
            <a:endParaRPr lang="en-US" sz="2400" dirty="0"/>
          </a:p>
          <a:p>
            <a:r>
              <a:rPr lang="en-US" sz="2400" dirty="0" err="1" smtClean="0"/>
              <a:t>Urna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err="1" smtClean="0"/>
              <a:t>Ushnisha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Chakra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7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r more information about this image, search for 442 in MindTap or go to page 442 of your book."/>
          <p:cNvPicPr>
            <a:picLocks noGrp="1"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7624740" cy="418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For more information about this image, search for 442 in MindTap or go to page 442 of your book."/>
          <p:cNvPicPr>
            <a:picLocks noGrp="1"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303222" y="4180114"/>
            <a:ext cx="5888778" cy="267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989901" y="4366680"/>
            <a:ext cx="56449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/>
              <a:t>Great </a:t>
            </a:r>
            <a:r>
              <a:rPr lang="en-US" sz="2400" i="1" dirty="0" smtClean="0"/>
              <a:t>Stupa</a:t>
            </a:r>
            <a:r>
              <a:rPr lang="en-US" sz="2400" dirty="0" smtClean="0"/>
              <a:t>, </a:t>
            </a:r>
            <a:r>
              <a:rPr lang="en-US" sz="2400" dirty="0" err="1"/>
              <a:t>Sanchi</a:t>
            </a:r>
            <a:r>
              <a:rPr lang="en-US" sz="2400" dirty="0"/>
              <a:t>, India</a:t>
            </a:r>
            <a:r>
              <a:rPr lang="en-US" sz="2400" dirty="0" smtClean="0"/>
              <a:t>,</a:t>
            </a:r>
          </a:p>
          <a:p>
            <a:r>
              <a:rPr lang="en-US" sz="2400" dirty="0" smtClean="0"/>
              <a:t>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century </a:t>
            </a:r>
            <a:r>
              <a:rPr lang="en-US" sz="2400" cap="small" dirty="0" err="1"/>
              <a:t>bce</a:t>
            </a:r>
            <a:r>
              <a:rPr lang="en-US" sz="2400" dirty="0"/>
              <a:t> to </a:t>
            </a:r>
            <a:r>
              <a:rPr lang="en-US" sz="2400" dirty="0" smtClean="0"/>
              <a:t>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century </a:t>
            </a:r>
            <a:r>
              <a:rPr lang="en-US" sz="2400" cap="small" dirty="0" err="1"/>
              <a:t>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2105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 more information about this image, search for 442 in MindTap or go to page 442 of your book."/>
          <p:cNvPicPr>
            <a:picLocks noGrp="1"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653125" y="0"/>
            <a:ext cx="8562029" cy="63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99350" y="6329025"/>
            <a:ext cx="2669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Yakshi , Great Stupa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9078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674" y="158044"/>
            <a:ext cx="2776525" cy="6197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600" y="6420934"/>
            <a:ext cx="904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Standing Buddha, From </a:t>
            </a:r>
            <a:r>
              <a:rPr lang="en-US" dirty="0" err="1" smtClean="0"/>
              <a:t>Gandhara</a:t>
            </a:r>
            <a:r>
              <a:rPr lang="en-US" dirty="0" smtClean="0"/>
              <a:t>, </a:t>
            </a:r>
            <a:r>
              <a:rPr lang="en-US" dirty="0" smtClean="0"/>
              <a:t>Pakistan, </a:t>
            </a:r>
            <a:r>
              <a:rPr lang="en-US" dirty="0" err="1" smtClean="0"/>
              <a:t>Kushan</a:t>
            </a:r>
            <a:r>
              <a:rPr lang="en-US" dirty="0" smtClean="0"/>
              <a:t> Period </a:t>
            </a:r>
            <a:r>
              <a:rPr lang="en-US" dirty="0" smtClean="0"/>
              <a:t>C. 2</a:t>
            </a:r>
            <a:r>
              <a:rPr lang="en-US" baseline="30000" dirty="0" smtClean="0"/>
              <a:t>nd</a:t>
            </a:r>
            <a:r>
              <a:rPr lang="en-US" dirty="0" smtClean="0"/>
              <a:t> -3</a:t>
            </a:r>
            <a:r>
              <a:rPr lang="en-US" baseline="30000" dirty="0" smtClean="0"/>
              <a:t>rd</a:t>
            </a:r>
            <a:r>
              <a:rPr lang="en-US" dirty="0" smtClean="0"/>
              <a:t> century CE</a:t>
            </a:r>
            <a:endParaRPr lang="en-US" dirty="0"/>
          </a:p>
        </p:txBody>
      </p:sp>
      <p:pic>
        <p:nvPicPr>
          <p:cNvPr id="4" name="Picture 3" descr="For more information about this image, search for 452 in MindTap or go to page 452 of your book. This is a Bonus Image, so most of the information is available only in MindTap."/>
          <p:cNvPicPr>
            <a:picLocks noGrp="1"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424183" y="158044"/>
            <a:ext cx="2266950" cy="4986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05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igitalmediatree.com/library/image/88/standing_buddhadeta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229" y="0"/>
            <a:ext cx="9292734" cy="6257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108279" y="6257109"/>
            <a:ext cx="62637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/>
              <a:t>Standing </a:t>
            </a:r>
            <a:r>
              <a:rPr lang="en-US" sz="2400" i="1" dirty="0" smtClean="0"/>
              <a:t>Buddha</a:t>
            </a:r>
            <a:r>
              <a:rPr lang="en-US" sz="2400" dirty="0" smtClean="0"/>
              <a:t>, </a:t>
            </a:r>
            <a:r>
              <a:rPr lang="en-US" sz="2400" dirty="0"/>
              <a:t>Afghanistan, c. 5</a:t>
            </a:r>
            <a:r>
              <a:rPr lang="en-US" sz="2400" baseline="30000" dirty="0"/>
              <a:t>th</a:t>
            </a:r>
            <a:r>
              <a:rPr lang="en-US" sz="2400" dirty="0"/>
              <a:t> century BCE</a:t>
            </a:r>
          </a:p>
        </p:txBody>
      </p:sp>
    </p:spTree>
    <p:extLst>
      <p:ext uri="{BB962C8B-B14F-4D97-AF65-F5344CB8AC3E}">
        <p14:creationId xmlns:p14="http://schemas.microsoft.com/office/powerpoint/2010/main" val="43752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ibnlive.in.com/ibnlive/pix/sitepix/07_2013/rajnath-singh-pledges-to-build-a-replica-of-bamiyan-buddha-in-kushi-nagar_24071310501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7"/>
          <a:stretch/>
        </p:blipFill>
        <p:spPr bwMode="auto">
          <a:xfrm>
            <a:off x="804094" y="0"/>
            <a:ext cx="105982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261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285</Words>
  <Application>Microsoft Office PowerPoint</Application>
  <PresentationFormat>Widescreen</PresentationFormat>
  <Paragraphs>50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1_Office Theme</vt:lpstr>
      <vt:lpstr>Asian and Southeast Asian Art</vt:lpstr>
      <vt:lpstr>Hinduism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Buddhism and Art </vt:lpstr>
      <vt:lpstr>The Four Noble Truths</vt:lpstr>
      <vt:lpstr>Eight Fold Path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at Buffalo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Asian and Southeast Asian Art</dc:title>
  <dc:creator>Amy Baer</dc:creator>
  <cp:lastModifiedBy>Amy Baer</cp:lastModifiedBy>
  <cp:revision>3</cp:revision>
  <dcterms:created xsi:type="dcterms:W3CDTF">2024-10-26T08:53:24Z</dcterms:created>
  <dcterms:modified xsi:type="dcterms:W3CDTF">2024-10-30T09:08:33Z</dcterms:modified>
</cp:coreProperties>
</file>