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7" r:id="rId5"/>
    <p:sldId id="259" r:id="rId6"/>
    <p:sldId id="262" r:id="rId7"/>
    <p:sldId id="264" r:id="rId8"/>
    <p:sldId id="265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410C"/>
    <a:srgbClr val="5C2A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6E16-5817-451A-89DA-DEDDBC31E0FF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BCCE-3892-49C1-BDD4-C6FB5CA2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54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6E16-5817-451A-89DA-DEDDBC31E0FF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BCCE-3892-49C1-BDD4-C6FB5CA2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34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6E16-5817-451A-89DA-DEDDBC31E0FF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BCCE-3892-49C1-BDD4-C6FB5CA2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536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6E16-5817-451A-89DA-DEDDBC31E0FF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BCCE-3892-49C1-BDD4-C6FB5CA2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07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6E16-5817-451A-89DA-DEDDBC31E0FF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BCCE-3892-49C1-BDD4-C6FB5CA2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6E16-5817-451A-89DA-DEDDBC31E0FF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BCCE-3892-49C1-BDD4-C6FB5CA2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5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6E16-5817-451A-89DA-DEDDBC31E0FF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BCCE-3892-49C1-BDD4-C6FB5CA2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7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6E16-5817-451A-89DA-DEDDBC31E0FF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BCCE-3892-49C1-BDD4-C6FB5CA2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32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6E16-5817-451A-89DA-DEDDBC31E0FF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BCCE-3892-49C1-BDD4-C6FB5CA2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42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6E16-5817-451A-89DA-DEDDBC31E0FF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BCCE-3892-49C1-BDD4-C6FB5CA2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22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6E16-5817-451A-89DA-DEDDBC31E0FF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BCCE-3892-49C1-BDD4-C6FB5CA2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9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36E16-5817-451A-89DA-DEDDBC31E0FF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4BCCE-3892-49C1-BDD4-C6FB5CA2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81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7000" y="588963"/>
            <a:ext cx="9144000" cy="2387600"/>
          </a:xfrm>
          <a:solidFill>
            <a:schemeClr val="accent2"/>
          </a:solidFill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Diversity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7000" y="3614738"/>
            <a:ext cx="9144000" cy="1655762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200" smtClean="0"/>
              <a:t>Career Orientation</a:t>
            </a:r>
            <a:endParaRPr lang="en-US" sz="3200" dirty="0" smtClean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868" y="2976563"/>
            <a:ext cx="3685132" cy="361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61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50000"/>
            </a:schemeClr>
          </a:solidFill>
        </p:spPr>
        <p:txBody>
          <a:bodyPr/>
          <a:lstStyle/>
          <a:p>
            <a:r>
              <a:rPr lang="en-US" dirty="0" smtClean="0"/>
              <a:t> Where are we diverse?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</p:spPr>
        <p:txBody>
          <a:bodyPr>
            <a:normAutofit lnSpcReduction="10000"/>
          </a:bodyPr>
          <a:lstStyle/>
          <a:p>
            <a:r>
              <a:rPr lang="en-US" b="1" dirty="0" smtClean="0"/>
              <a:t>Racial</a:t>
            </a:r>
          </a:p>
          <a:p>
            <a:r>
              <a:rPr lang="en-US" b="1" dirty="0" smtClean="0"/>
              <a:t>Ethnic </a:t>
            </a:r>
          </a:p>
          <a:p>
            <a:r>
              <a:rPr lang="en-US" b="1" dirty="0" smtClean="0"/>
              <a:t>Cultural </a:t>
            </a:r>
          </a:p>
          <a:p>
            <a:r>
              <a:rPr lang="en-US" b="1" dirty="0" smtClean="0"/>
              <a:t>Gender </a:t>
            </a:r>
            <a:endParaRPr lang="en-US" dirty="0"/>
          </a:p>
          <a:p>
            <a:r>
              <a:rPr lang="en-US" b="1" dirty="0"/>
              <a:t>Sexual Orientation</a:t>
            </a:r>
            <a:endParaRPr lang="en-US" dirty="0"/>
          </a:p>
          <a:p>
            <a:r>
              <a:rPr lang="en-US" b="1" dirty="0" smtClean="0"/>
              <a:t>Disabilities</a:t>
            </a:r>
          </a:p>
          <a:p>
            <a:r>
              <a:rPr lang="en-US" b="1" dirty="0" smtClean="0"/>
              <a:t>Socio Economic   </a:t>
            </a:r>
          </a:p>
          <a:p>
            <a:r>
              <a:rPr lang="en-US" b="1" dirty="0" smtClean="0"/>
              <a:t>Age</a:t>
            </a:r>
          </a:p>
          <a:p>
            <a:r>
              <a:rPr lang="en-US" b="1" dirty="0" smtClean="0"/>
              <a:t>Others?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19114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b="1" dirty="0" smtClean="0"/>
              <a:t>What does it mean to celebrate diversity?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8E410C"/>
          </a:solidFill>
        </p:spPr>
        <p:txBody>
          <a:bodyPr>
            <a:normAutofit fontScale="92500" lnSpcReduction="20000"/>
          </a:bodyPr>
          <a:lstStyle/>
          <a:p>
            <a:r>
              <a:rPr lang="en-US" i="1" dirty="0" smtClean="0"/>
              <a:t>“…</a:t>
            </a:r>
            <a:r>
              <a:rPr lang="en-US" i="1" dirty="0"/>
              <a:t>a system of beliefs and behaviors that </a:t>
            </a:r>
            <a:r>
              <a:rPr lang="en-US" b="1" i="1" dirty="0"/>
              <a:t>recognizes</a:t>
            </a:r>
            <a:r>
              <a:rPr lang="en-US" i="1" dirty="0"/>
              <a:t> </a:t>
            </a:r>
            <a:r>
              <a:rPr lang="en-US" b="1" i="1" dirty="0"/>
              <a:t>and</a:t>
            </a:r>
            <a:r>
              <a:rPr lang="en-US" i="1" dirty="0"/>
              <a:t> </a:t>
            </a:r>
            <a:r>
              <a:rPr lang="en-US" b="1" i="1" dirty="0"/>
              <a:t>respects </a:t>
            </a:r>
            <a:r>
              <a:rPr lang="en-US" i="1" dirty="0"/>
              <a:t>the presence of all diverse groups in an organization or society, </a:t>
            </a:r>
            <a:r>
              <a:rPr lang="en-US" b="1" i="1" dirty="0"/>
              <a:t>acknowledges</a:t>
            </a:r>
            <a:r>
              <a:rPr lang="en-US" i="1" dirty="0"/>
              <a:t> </a:t>
            </a:r>
            <a:r>
              <a:rPr lang="en-US" b="1" i="1" dirty="0" smtClean="0"/>
              <a:t>and values</a:t>
            </a:r>
            <a:r>
              <a:rPr lang="en-US" i="1" dirty="0"/>
              <a:t> their </a:t>
            </a:r>
            <a:r>
              <a:rPr lang="en-US" i="1" dirty="0" smtClean="0"/>
              <a:t>differences</a:t>
            </a:r>
            <a:r>
              <a:rPr lang="en-US" i="1" dirty="0"/>
              <a:t>, and </a:t>
            </a:r>
            <a:r>
              <a:rPr lang="en-US" b="1" i="1" dirty="0"/>
              <a:t>encourages</a:t>
            </a:r>
            <a:r>
              <a:rPr lang="en-US" i="1" dirty="0"/>
              <a:t> and enables their continued contribution within an inclusive </a:t>
            </a:r>
            <a:r>
              <a:rPr lang="en-US" i="1" dirty="0" smtClean="0"/>
              <a:t>context </a:t>
            </a:r>
            <a:r>
              <a:rPr lang="en-US" i="1" dirty="0"/>
              <a:t>which </a:t>
            </a:r>
            <a:r>
              <a:rPr lang="en-US" b="1" i="1" dirty="0"/>
              <a:t>empowers</a:t>
            </a:r>
            <a:r>
              <a:rPr lang="en-US" i="1" dirty="0"/>
              <a:t> all within the organization or society</a:t>
            </a:r>
            <a:r>
              <a:rPr lang="en-US" i="1" dirty="0" smtClean="0"/>
              <a:t>.</a:t>
            </a:r>
            <a:endParaRPr lang="en-US" dirty="0"/>
          </a:p>
          <a:p>
            <a:pPr lvl="1"/>
            <a:r>
              <a:rPr lang="en-US" b="1" dirty="0" smtClean="0"/>
              <a:t>recognition</a:t>
            </a:r>
            <a:r>
              <a:rPr lang="en-US" dirty="0"/>
              <a:t> of the abundant diversity of </a:t>
            </a:r>
            <a:r>
              <a:rPr lang="en-US" dirty="0" smtClean="0"/>
              <a:t>cultures</a:t>
            </a:r>
            <a:endParaRPr lang="en-US" dirty="0"/>
          </a:p>
          <a:p>
            <a:pPr lvl="1"/>
            <a:r>
              <a:rPr lang="en-US" b="1" dirty="0"/>
              <a:t>respect</a:t>
            </a:r>
            <a:r>
              <a:rPr lang="en-US" dirty="0"/>
              <a:t> for the </a:t>
            </a:r>
            <a:r>
              <a:rPr lang="en-US" dirty="0" smtClean="0"/>
              <a:t>differences</a:t>
            </a:r>
            <a:endParaRPr lang="en-US" dirty="0"/>
          </a:p>
          <a:p>
            <a:pPr lvl="1"/>
            <a:r>
              <a:rPr lang="en-US" b="1" dirty="0"/>
              <a:t>acknowledging</a:t>
            </a:r>
            <a:r>
              <a:rPr lang="en-US" dirty="0"/>
              <a:t> the validity of different </a:t>
            </a:r>
            <a:r>
              <a:rPr lang="en-US" dirty="0" smtClean="0"/>
              <a:t>expressions </a:t>
            </a:r>
            <a:r>
              <a:rPr lang="en-US" dirty="0"/>
              <a:t>and </a:t>
            </a:r>
            <a:r>
              <a:rPr lang="en-US" dirty="0" smtClean="0"/>
              <a:t>contributions</a:t>
            </a:r>
            <a:endParaRPr lang="en-US" dirty="0"/>
          </a:p>
          <a:p>
            <a:pPr lvl="1"/>
            <a:r>
              <a:rPr lang="en-US" b="1" dirty="0"/>
              <a:t>valuing</a:t>
            </a:r>
            <a:r>
              <a:rPr lang="en-US" dirty="0"/>
              <a:t> what </a:t>
            </a:r>
            <a:r>
              <a:rPr lang="en-US" dirty="0" smtClean="0"/>
              <a:t>others have to offer</a:t>
            </a:r>
            <a:endParaRPr lang="en-US" dirty="0"/>
          </a:p>
          <a:p>
            <a:pPr lvl="1"/>
            <a:r>
              <a:rPr lang="en-US" b="1" dirty="0"/>
              <a:t>encouraging </a:t>
            </a:r>
            <a:r>
              <a:rPr lang="en-US" dirty="0"/>
              <a:t>the contribution of diverse </a:t>
            </a:r>
            <a:r>
              <a:rPr lang="en-US" dirty="0" smtClean="0"/>
              <a:t>groups</a:t>
            </a:r>
            <a:endParaRPr lang="en-US" dirty="0"/>
          </a:p>
          <a:p>
            <a:pPr lvl="1"/>
            <a:r>
              <a:rPr lang="en-US" b="1" dirty="0"/>
              <a:t>empowering</a:t>
            </a:r>
            <a:r>
              <a:rPr lang="en-US" dirty="0"/>
              <a:t> people to strengthen themselves and others to achieve their maximum potential by being critical of their own </a:t>
            </a:r>
            <a:r>
              <a:rPr lang="en-US" dirty="0" smtClean="0"/>
              <a:t>biases</a:t>
            </a:r>
            <a:endParaRPr lang="en-US" dirty="0"/>
          </a:p>
          <a:p>
            <a:pPr lvl="1"/>
            <a:r>
              <a:rPr lang="en-US" b="1" dirty="0"/>
              <a:t>celebrating </a:t>
            </a:r>
            <a:r>
              <a:rPr lang="en-US" dirty="0"/>
              <a:t>rather than just tolerating the differences in order to bring about unity through diversity.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170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Benefits 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8E410C"/>
          </a:solidFill>
        </p:spPr>
        <p:txBody>
          <a:bodyPr/>
          <a:lstStyle/>
          <a:p>
            <a:r>
              <a:rPr lang="en-US" dirty="0"/>
              <a:t>D</a:t>
            </a:r>
            <a:r>
              <a:rPr lang="en-US" b="1" dirty="0" smtClean="0"/>
              <a:t>iversity</a:t>
            </a:r>
            <a:r>
              <a:rPr lang="en-US" dirty="0"/>
              <a:t> is </a:t>
            </a:r>
            <a:r>
              <a:rPr lang="en-US" b="1" dirty="0"/>
              <a:t>important</a:t>
            </a:r>
            <a:r>
              <a:rPr lang="en-US" dirty="0"/>
              <a:t> because our country, workplaces, and schools increasingly consist of various </a:t>
            </a:r>
            <a:r>
              <a:rPr lang="en-US" dirty="0" smtClean="0"/>
              <a:t>groups</a:t>
            </a:r>
            <a:r>
              <a:rPr lang="en-US" dirty="0"/>
              <a:t>. We can learn from one another, but first we must have a level of understanding about each other in order to facilitate collaboration and cooperation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701" y="3530477"/>
            <a:ext cx="3200400" cy="313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93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79387"/>
            <a:ext cx="10515600" cy="13255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b="1" dirty="0" smtClean="0"/>
              <a:t>How can we as individuals support diversity?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1288"/>
            <a:ext cx="10515600" cy="4765675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sz="2000" dirty="0" smtClean="0"/>
              <a:t>Increase level </a:t>
            </a:r>
            <a:r>
              <a:rPr lang="en-US" sz="2000" dirty="0"/>
              <a:t>of understanding about other cultures by interacting with people outside of </a:t>
            </a:r>
            <a:r>
              <a:rPr lang="en-US" sz="2000" dirty="0" smtClean="0"/>
              <a:t>our own </a:t>
            </a:r>
            <a:r>
              <a:rPr lang="en-US" sz="2000" dirty="0"/>
              <a:t>culture—meaningful relationships may never develop simply due to a lack of understanding.</a:t>
            </a:r>
          </a:p>
          <a:p>
            <a:r>
              <a:rPr lang="en-US" sz="2000" dirty="0"/>
              <a:t>Avoid imposing values on others that may </a:t>
            </a:r>
            <a:r>
              <a:rPr lang="en-US" sz="2000" dirty="0" smtClean="0"/>
              <a:t>conflict/ </a:t>
            </a:r>
            <a:r>
              <a:rPr lang="en-US" sz="2000" dirty="0"/>
              <a:t>be inconsistent with cultures other than </a:t>
            </a:r>
            <a:r>
              <a:rPr lang="en-US" sz="2000" dirty="0" smtClean="0"/>
              <a:t>ours.</a:t>
            </a:r>
          </a:p>
          <a:p>
            <a:r>
              <a:rPr lang="en-US" sz="2000" dirty="0" smtClean="0"/>
              <a:t>Recognize </a:t>
            </a:r>
            <a:r>
              <a:rPr lang="en-US" sz="2000" dirty="0"/>
              <a:t>and understand that concepts within the helping profession, such as family, gender roles, spirituality, and emotional well-being, vary significantly among cultures and influence behavior.</a:t>
            </a:r>
          </a:p>
          <a:p>
            <a:r>
              <a:rPr lang="en-US" sz="2000" dirty="0"/>
              <a:t>Within the workplace, educational setting, and/or clinical setting, advocate for the use of materials that are representative of the various </a:t>
            </a:r>
            <a:r>
              <a:rPr lang="en-US" sz="2000" dirty="0" smtClean="0"/>
              <a:t>groups </a:t>
            </a:r>
            <a:r>
              <a:rPr lang="en-US" sz="2000" dirty="0"/>
              <a:t>within the local community and the society in general.</a:t>
            </a:r>
          </a:p>
          <a:p>
            <a:r>
              <a:rPr lang="en-US" sz="2000" dirty="0"/>
              <a:t>Intervene in an appropriate manner when you observe others engaging in behaviors that show </a:t>
            </a:r>
            <a:r>
              <a:rPr lang="en-US" sz="2000" dirty="0" smtClean="0"/>
              <a:t> </a:t>
            </a:r>
            <a:r>
              <a:rPr lang="en-US" sz="2000" dirty="0"/>
              <a:t>insensitivity, bias, or prejudice.</a:t>
            </a:r>
          </a:p>
          <a:p>
            <a:r>
              <a:rPr lang="en-US" sz="2000" dirty="0"/>
              <a:t>Be proactive in listening, accepting, and welcoming people and ideas that are different from your own</a:t>
            </a:r>
            <a:r>
              <a:rPr lang="en-US" sz="2000" dirty="0" smtClean="0"/>
              <a:t>.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87281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8E410C"/>
          </a:solidFill>
        </p:spPr>
        <p:txBody>
          <a:bodyPr/>
          <a:lstStyle/>
          <a:p>
            <a:r>
              <a:rPr lang="en-US" dirty="0" smtClean="0"/>
              <a:t>Advantages in the workplace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75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en-US" dirty="0"/>
              <a:t>An organization’s success and competitiveness often depend upon its ability to embrace diversity and realize its benefits</a:t>
            </a:r>
          </a:p>
          <a:p>
            <a:r>
              <a:rPr lang="en-US" dirty="0"/>
              <a:t>Organizations should actively assess their handling of workplace diversity issues</a:t>
            </a:r>
          </a:p>
          <a:p>
            <a:r>
              <a:rPr lang="en-US" dirty="0"/>
              <a:t>Organizations must work to overcome perceptual, cultural, and language barriers for their diversity programs to succeed</a:t>
            </a:r>
          </a:p>
          <a:p>
            <a:r>
              <a:rPr lang="en-US" dirty="0"/>
              <a:t>Workers with diverse cultural backgrounds have unique experiences and perceptions that strengthen productivity</a:t>
            </a:r>
          </a:p>
          <a:p>
            <a:r>
              <a:rPr lang="en-US" dirty="0"/>
              <a:t>Properly managed diversity makes it possible to leverage the strengths of employees and complement their weaknesses</a:t>
            </a:r>
          </a:p>
          <a:p>
            <a:r>
              <a:rPr lang="en-US" dirty="0"/>
              <a:t>Diversity can strengthen relationships with customers by making communication more </a:t>
            </a:r>
            <a:r>
              <a:rPr lang="en-US" dirty="0" smtClean="0"/>
              <a:t>effective</a:t>
            </a:r>
          </a:p>
          <a:p>
            <a:r>
              <a:rPr lang="en-US" dirty="0"/>
              <a:t>More diverse companies win in innovation and outperform their competitors</a:t>
            </a:r>
          </a:p>
          <a:p>
            <a:r>
              <a:rPr lang="en-US" dirty="0"/>
              <a:t>Diverse teams are more creative and are better at solving </a:t>
            </a:r>
            <a:r>
              <a:rPr lang="en-US" dirty="0" smtClean="0"/>
              <a:t>problems</a:t>
            </a:r>
          </a:p>
          <a:p>
            <a:r>
              <a:rPr lang="en-US" dirty="0" smtClean="0"/>
              <a:t>More: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954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dirty="0" smtClean="0"/>
              <a:t>How Employers </a:t>
            </a:r>
            <a:r>
              <a:rPr lang="en-US" dirty="0"/>
              <a:t>B</a:t>
            </a:r>
            <a:r>
              <a:rPr lang="en-US" dirty="0" smtClean="0"/>
              <a:t>alance </a:t>
            </a:r>
            <a:r>
              <a:rPr lang="en-US" dirty="0"/>
              <a:t>D</a:t>
            </a:r>
            <a:r>
              <a:rPr lang="en-US" dirty="0" smtClean="0"/>
              <a:t>iversity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8E410C"/>
          </a:solidFill>
        </p:spPr>
        <p:txBody>
          <a:bodyPr/>
          <a:lstStyle/>
          <a:p>
            <a:r>
              <a:rPr lang="en-US" dirty="0"/>
              <a:t>A diverse workplace does not simply hire workers from various </a:t>
            </a:r>
            <a:r>
              <a:rPr lang="en-US" dirty="0" smtClean="0"/>
              <a:t>groups </a:t>
            </a:r>
            <a:r>
              <a:rPr lang="en-US" dirty="0"/>
              <a:t>and balance its </a:t>
            </a:r>
            <a:r>
              <a:rPr lang="en-US" dirty="0" smtClean="0"/>
              <a:t>ratio; </a:t>
            </a:r>
            <a:r>
              <a:rPr lang="en-US" dirty="0"/>
              <a:t>rather, diverse workplaces includes people with different experiences, varying personalities, and different levels of experience to foster creativity and offer a range of viewpoints and ideas</a:t>
            </a:r>
          </a:p>
          <a:p>
            <a:r>
              <a:rPr lang="en-US" dirty="0"/>
              <a:t>Workers from diverse backgrounds offer a selection of different talents and skills that benefit the organization and improve their work performance</a:t>
            </a:r>
          </a:p>
          <a:p>
            <a:r>
              <a:rPr lang="en-US" dirty="0"/>
              <a:t>Hiring workers who speak different languages helps companies work on a global basis and interact with a broader customer base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296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8E410C"/>
          </a:solidFill>
        </p:spPr>
        <p:txBody>
          <a:bodyPr/>
          <a:lstStyle/>
          <a:p>
            <a:r>
              <a:rPr lang="en-US" dirty="0"/>
              <a:t>How Employers Balance </a:t>
            </a:r>
            <a:r>
              <a:rPr lang="en-US" dirty="0" smtClean="0"/>
              <a:t>Diversity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dirty="0"/>
              <a:t>Companies that manage diversity well incorporate cross-cultural diversity and inclusion training to ensure everyone feels validated and important regardless of his differences</a:t>
            </a:r>
          </a:p>
          <a:p>
            <a:r>
              <a:rPr lang="en-US" dirty="0"/>
              <a:t>Proactive companies manage and promote diversity, which improves morale and promotes positivity in the workplace</a:t>
            </a:r>
          </a:p>
          <a:p>
            <a:r>
              <a:rPr lang="en-US" dirty="0"/>
              <a:t>Culturally-diverse workplaces empower companies to expand into worldwide markets and better mimic the communities they serve</a:t>
            </a:r>
          </a:p>
          <a:p>
            <a:r>
              <a:rPr lang="en-US" dirty="0"/>
              <a:t>Strong workplaces have a variety of ideology to connect with customers better and avoid an environment in which everyone thinks the same way</a:t>
            </a:r>
          </a:p>
          <a:p>
            <a:r>
              <a:rPr lang="en-US" dirty="0"/>
              <a:t>Diversity becomes a powerful tool for business growth when you take a genuine approach to it and don’t view it as something you need to do in order to comply with laws and regulations</a:t>
            </a:r>
          </a:p>
          <a:p>
            <a:r>
              <a:rPr lang="en-US" dirty="0"/>
              <a:t>Diverse workplaces featuring employees with a broad range of inherent and acquired diversity benefit from a larger pool of different ideas and perspectives with which to 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359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b="1" dirty="0" smtClean="0"/>
              <a:t>Take a moment to </a:t>
            </a:r>
            <a:r>
              <a:rPr lang="en-US" b="1" dirty="0" smtClean="0"/>
              <a:t>reflect and upload to </a:t>
            </a:r>
            <a:r>
              <a:rPr lang="en-US" b="1" dirty="0" err="1" smtClean="0"/>
              <a:t>mycourses</a:t>
            </a:r>
            <a:r>
              <a:rPr lang="en-US" b="1" dirty="0" smtClean="0"/>
              <a:t>: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8E410C"/>
          </a:solidFill>
        </p:spPr>
        <p:txBody>
          <a:bodyPr/>
          <a:lstStyle/>
          <a:p>
            <a:r>
              <a:rPr lang="en-US" sz="3600" dirty="0">
                <a:sym typeface="Wingdings" panose="05000000000000000000" pitchFamily="2" charset="2"/>
              </a:rPr>
              <a:t>What does diversity mean to you</a:t>
            </a:r>
            <a:r>
              <a:rPr lang="en-US" sz="3600" dirty="0" smtClean="0">
                <a:sym typeface="Wingdings" panose="05000000000000000000" pitchFamily="2" charset="2"/>
              </a:rPr>
              <a:t>?</a:t>
            </a:r>
          </a:p>
          <a:p>
            <a:r>
              <a:rPr lang="en-US" sz="3600" dirty="0" smtClean="0">
                <a:sym typeface="Wingdings" panose="05000000000000000000" pitchFamily="2" charset="2"/>
              </a:rPr>
              <a:t>What are 3 groups that come to mind when you think of diversity?</a:t>
            </a:r>
          </a:p>
          <a:p>
            <a:r>
              <a:rPr lang="en-US" sz="3600" dirty="0" smtClean="0">
                <a:sym typeface="Wingdings" panose="05000000000000000000" pitchFamily="2" charset="2"/>
              </a:rPr>
              <a:t>How does diversity improve society?</a:t>
            </a:r>
          </a:p>
          <a:p>
            <a:r>
              <a:rPr lang="en-US" sz="3600" dirty="0" smtClean="0">
                <a:sym typeface="Wingdings" panose="05000000000000000000" pitchFamily="2" charset="2"/>
              </a:rPr>
              <a:t>How can diversity improve an organization?</a:t>
            </a:r>
            <a:endParaRPr lang="en-US" sz="3600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212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Words>762</Words>
  <Application>Microsoft Office PowerPoint</Application>
  <PresentationFormat>Widescreen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Diversity </vt:lpstr>
      <vt:lpstr> Where are we diverse?</vt:lpstr>
      <vt:lpstr>What does it mean to celebrate diversity? </vt:lpstr>
      <vt:lpstr>Benefits All</vt:lpstr>
      <vt:lpstr>How can we as individuals support diversity? </vt:lpstr>
      <vt:lpstr>Advantages in the workplace</vt:lpstr>
      <vt:lpstr>How Employers Balance Diversity</vt:lpstr>
      <vt:lpstr>How Employers Balance Diversity cont.</vt:lpstr>
      <vt:lpstr>Take a moment to reflect and upload to mycourses: </vt:lpstr>
    </vt:vector>
  </TitlesOfParts>
  <Company>Rochester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Diversity</dc:title>
  <dc:creator>Maria Wiegand</dc:creator>
  <cp:lastModifiedBy>Maria Pagani Wiegand</cp:lastModifiedBy>
  <cp:revision>17</cp:revision>
  <dcterms:created xsi:type="dcterms:W3CDTF">2017-11-28T19:47:45Z</dcterms:created>
  <dcterms:modified xsi:type="dcterms:W3CDTF">2020-03-12T18:31:11Z</dcterms:modified>
</cp:coreProperties>
</file>